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6" r:id="rId2"/>
    <p:sldId id="372" r:id="rId3"/>
    <p:sldId id="260" r:id="rId4"/>
    <p:sldId id="375" r:id="rId5"/>
    <p:sldId id="262" r:id="rId6"/>
    <p:sldId id="263" r:id="rId7"/>
    <p:sldId id="360" r:id="rId8"/>
    <p:sldId id="318" r:id="rId9"/>
    <p:sldId id="358" r:id="rId10"/>
    <p:sldId id="376" r:id="rId11"/>
    <p:sldId id="381" r:id="rId12"/>
    <p:sldId id="320" r:id="rId13"/>
    <p:sldId id="382" r:id="rId14"/>
    <p:sldId id="273" r:id="rId15"/>
    <p:sldId id="389" r:id="rId16"/>
    <p:sldId id="319" r:id="rId17"/>
    <p:sldId id="274" r:id="rId18"/>
    <p:sldId id="363" r:id="rId19"/>
    <p:sldId id="275" r:id="rId20"/>
    <p:sldId id="276" r:id="rId21"/>
    <p:sldId id="364" r:id="rId22"/>
    <p:sldId id="365" r:id="rId23"/>
    <p:sldId id="337" r:id="rId24"/>
    <p:sldId id="384" r:id="rId25"/>
    <p:sldId id="333" r:id="rId26"/>
    <p:sldId id="334" r:id="rId27"/>
    <p:sldId id="335" r:id="rId28"/>
    <p:sldId id="339" r:id="rId29"/>
    <p:sldId id="344" r:id="rId30"/>
    <p:sldId id="338" r:id="rId31"/>
    <p:sldId id="345" r:id="rId32"/>
    <p:sldId id="391" r:id="rId33"/>
    <p:sldId id="346" r:id="rId34"/>
    <p:sldId id="385" r:id="rId35"/>
    <p:sldId id="386" r:id="rId36"/>
    <p:sldId id="367" r:id="rId37"/>
    <p:sldId id="368" r:id="rId38"/>
    <p:sldId id="392" r:id="rId39"/>
    <p:sldId id="351" r:id="rId40"/>
  </p:sldIdLst>
  <p:sldSz cx="9144000" cy="6858000" type="screen4x3"/>
  <p:notesSz cx="6881813" cy="100028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orge Fildissis" initials="GF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57" autoAdjust="0"/>
    <p:restoredTop sz="86995" autoAdjust="0"/>
  </p:normalViewPr>
  <p:slideViewPr>
    <p:cSldViewPr>
      <p:cViewPr>
        <p:scale>
          <a:sx n="66" d="100"/>
          <a:sy n="66" d="100"/>
        </p:scale>
        <p:origin x="-8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500141"/>
          </a:xfrm>
          <a:prstGeom prst="rect">
            <a:avLst/>
          </a:prstGeom>
        </p:spPr>
        <p:txBody>
          <a:bodyPr vert="horz" lIns="96476" tIns="48237" rIns="96476" bIns="48237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98103" y="0"/>
            <a:ext cx="2982119" cy="500141"/>
          </a:xfrm>
          <a:prstGeom prst="rect">
            <a:avLst/>
          </a:prstGeom>
        </p:spPr>
        <p:txBody>
          <a:bodyPr vert="horz" lIns="96476" tIns="48237" rIns="96476" bIns="48237" rtlCol="0"/>
          <a:lstStyle>
            <a:lvl1pPr algn="r">
              <a:defRPr sz="1300"/>
            </a:lvl1pPr>
          </a:lstStyle>
          <a:p>
            <a:fld id="{E8CF940D-CF27-4D8C-98E6-CFEC21475CEB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1" y="9500961"/>
            <a:ext cx="2982119" cy="500141"/>
          </a:xfrm>
          <a:prstGeom prst="rect">
            <a:avLst/>
          </a:prstGeom>
        </p:spPr>
        <p:txBody>
          <a:bodyPr vert="horz" lIns="96476" tIns="48237" rIns="96476" bIns="48237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98103" y="9500961"/>
            <a:ext cx="2982119" cy="500141"/>
          </a:xfrm>
          <a:prstGeom prst="rect">
            <a:avLst/>
          </a:prstGeom>
        </p:spPr>
        <p:txBody>
          <a:bodyPr vert="horz" lIns="96476" tIns="48237" rIns="96476" bIns="48237" rtlCol="0" anchor="b"/>
          <a:lstStyle>
            <a:lvl1pPr algn="r">
              <a:defRPr sz="1300"/>
            </a:lvl1pPr>
          </a:lstStyle>
          <a:p>
            <a:fld id="{009F1403-47DD-4B14-AEB6-759CC7D4EB6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1669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500141"/>
          </a:xfrm>
          <a:prstGeom prst="rect">
            <a:avLst/>
          </a:prstGeom>
        </p:spPr>
        <p:txBody>
          <a:bodyPr vert="horz" lIns="96476" tIns="48237" rIns="96476" bIns="48237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98103" y="0"/>
            <a:ext cx="2982119" cy="500141"/>
          </a:xfrm>
          <a:prstGeom prst="rect">
            <a:avLst/>
          </a:prstGeom>
        </p:spPr>
        <p:txBody>
          <a:bodyPr vert="horz" lIns="96476" tIns="48237" rIns="96476" bIns="48237" rtlCol="0"/>
          <a:lstStyle>
            <a:lvl1pPr algn="r">
              <a:defRPr sz="1300"/>
            </a:lvl1pPr>
          </a:lstStyle>
          <a:p>
            <a:fld id="{9B3AEDD4-B38A-43C6-AB98-38F69FFFE1D4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6" tIns="48237" rIns="96476" bIns="48237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8"/>
          </a:xfrm>
          <a:prstGeom prst="rect">
            <a:avLst/>
          </a:prstGeom>
        </p:spPr>
        <p:txBody>
          <a:bodyPr vert="horz" lIns="96476" tIns="48237" rIns="96476" bIns="48237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1" y="9500961"/>
            <a:ext cx="2982119" cy="500141"/>
          </a:xfrm>
          <a:prstGeom prst="rect">
            <a:avLst/>
          </a:prstGeom>
        </p:spPr>
        <p:txBody>
          <a:bodyPr vert="horz" lIns="96476" tIns="48237" rIns="96476" bIns="48237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98103" y="9500961"/>
            <a:ext cx="2982119" cy="500141"/>
          </a:xfrm>
          <a:prstGeom prst="rect">
            <a:avLst/>
          </a:prstGeom>
        </p:spPr>
        <p:txBody>
          <a:bodyPr vert="horz" lIns="96476" tIns="48237" rIns="96476" bIns="48237" rtlCol="0" anchor="b"/>
          <a:lstStyle>
            <a:lvl1pPr algn="r">
              <a:defRPr sz="1300"/>
            </a:lvl1pPr>
          </a:lstStyle>
          <a:p>
            <a:fld id="{E4D9930D-3DE2-46B9-AF54-B138BAAEED1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4456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C35642-5F46-4B1F-8235-55DC24D23502}" type="slidenum">
              <a:rPr lang="el-GR"/>
              <a:pPr/>
              <a:t>7</a:t>
            </a:fld>
            <a:endParaRPr lang="el-GR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193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1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1BFF4-49E5-4ED2-A0D7-79EA815545C6}" type="slidenum">
              <a:rPr lang="el-GR" smtClean="0"/>
              <a:pPr/>
              <a:t>31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916DDE-D375-4088-8289-94A9F20C54B8}" type="slidenum">
              <a:rPr lang="el-GR"/>
              <a:pPr/>
              <a:t>36</a:t>
            </a:fld>
            <a:endParaRPr lang="el-GR"/>
          </a:p>
        </p:txBody>
      </p:sp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193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1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F9AAF92-8C3E-459B-9353-AE9FE6E0CFBA}" type="slidenum">
              <a:rPr lang="el-GR"/>
              <a:pPr/>
              <a:t>37</a:t>
            </a:fld>
            <a:endParaRPr lang="el-GR"/>
          </a:p>
        </p:txBody>
      </p:sp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193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1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784CDB-EEC9-4770-A05D-29FDA125F55E}" type="slidenum">
              <a:rPr lang="el-GR"/>
              <a:pPr/>
              <a:t>9</a:t>
            </a:fld>
            <a:endParaRPr lang="el-GR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193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1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430EC6-039C-478F-B4A9-4644192754A0}" type="slidenum">
              <a:rPr lang="el-GR"/>
              <a:pPr/>
              <a:t>10</a:t>
            </a:fld>
            <a:endParaRPr lang="el-GR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193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1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B00F82-48A6-4D17-8F38-940CC0E27A4F}" type="slidenum">
              <a:rPr lang="el-GR"/>
              <a:pPr/>
              <a:t>13</a:t>
            </a:fld>
            <a:endParaRPr lang="el-GR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193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1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315368-8DE0-4897-9FC7-4810D8E33E33}" type="slidenum">
              <a:rPr lang="el-GR"/>
              <a:pPr/>
              <a:t>18</a:t>
            </a:fld>
            <a:endParaRPr lang="el-GR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193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1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BA4A23-D559-4749-927A-F56D747D3D26}" type="slidenum">
              <a:rPr lang="el-GR"/>
              <a:pPr/>
              <a:t>21</a:t>
            </a:fld>
            <a:endParaRPr lang="el-GR"/>
          </a:p>
        </p:txBody>
      </p:sp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193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1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5CF0D5-AB47-463E-BA5B-60DC9B887FB3}" type="slidenum">
              <a:rPr lang="el-GR"/>
              <a:pPr/>
              <a:t>22</a:t>
            </a:fld>
            <a:endParaRPr lang="el-GR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193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1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7849C9-F2B3-40D6-8B50-109EE83D6495}" type="slidenum">
              <a:rPr lang="el-GR"/>
              <a:pPr/>
              <a:t>24</a:t>
            </a:fld>
            <a:endParaRPr lang="el-GR"/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193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1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1BFF4-49E5-4ED2-A0D7-79EA815545C6}" type="slidenum">
              <a:rPr lang="el-GR" smtClean="0"/>
              <a:pPr/>
              <a:t>30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Ορθογώνιο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11 - Ορθογώνιο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- Ορθογώνιο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7.jpe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31.png"/><Relationship Id="rId5" Type="http://schemas.openxmlformats.org/officeDocument/2006/relationships/image" Target="../media/image9.png"/><Relationship Id="rId10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31.png"/><Relationship Id="rId5" Type="http://schemas.openxmlformats.org/officeDocument/2006/relationships/image" Target="../media/image9.png"/><Relationship Id="rId10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8077200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el-GR" spc="9" dirty="0" smtClean="0"/>
              <a:t>ΜΕΘΟΔΟΙ ΕΚΤΙΜΗΣΗΣ</a:t>
            </a:r>
            <a:r>
              <a:rPr lang="en-US" spc="9" dirty="0" smtClean="0"/>
              <a:t> </a:t>
            </a:r>
            <a:r>
              <a:rPr lang="el-GR" spc="9" dirty="0" smtClean="0"/>
              <a:t>ΤΩΝ ΑΕΡΙΩΝ ΑΙΜΑΤΟΣ</a:t>
            </a:r>
            <a:r>
              <a:rPr lang="en-US" spc="9" dirty="0" smtClean="0"/>
              <a:t/>
            </a:r>
            <a:br>
              <a:rPr lang="en-US" spc="9" dirty="0" smtClean="0"/>
            </a:br>
            <a:r>
              <a:rPr lang="en-US" sz="3600" spc="9" dirty="0" smtClean="0"/>
              <a:t>(</a:t>
            </a:r>
            <a:r>
              <a:rPr lang="el-GR" sz="3600" spc="9" dirty="0" smtClean="0"/>
              <a:t>Πλεονεκτήματα  &amp; Μειονεκτήματα)</a:t>
            </a:r>
            <a:endParaRPr lang="el-GR" sz="36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71472" y="5857892"/>
            <a:ext cx="8077200" cy="714356"/>
          </a:xfrm>
        </p:spPr>
        <p:txBody>
          <a:bodyPr>
            <a:noAutofit/>
          </a:bodyPr>
          <a:lstStyle/>
          <a:p>
            <a:pPr algn="r"/>
            <a:r>
              <a:rPr lang="el-GR" sz="3200" dirty="0" smtClean="0"/>
              <a:t>Κομοτηνή</a:t>
            </a:r>
            <a:r>
              <a:rPr lang="en-US" sz="3200" dirty="0" smtClean="0"/>
              <a:t> 2015</a:t>
            </a:r>
            <a:endParaRPr lang="el-GR" sz="3200" dirty="0"/>
          </a:p>
        </p:txBody>
      </p:sp>
      <p:sp>
        <p:nvSpPr>
          <p:cNvPr id="4" name="2 - Υπότιτλος"/>
          <p:cNvSpPr txBox="1">
            <a:spLocks/>
          </p:cNvSpPr>
          <p:nvPr/>
        </p:nvSpPr>
        <p:spPr>
          <a:xfrm>
            <a:off x="838200" y="3500438"/>
            <a:ext cx="8077200" cy="1499616"/>
          </a:xfrm>
          <a:prstGeom prst="rect">
            <a:avLst/>
          </a:prstGeom>
        </p:spPr>
        <p:txBody>
          <a:bodyPr vert="horz" lIns="118872" tIns="0" rIns="45720" bIns="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Γεώργιος </a:t>
            </a:r>
            <a:r>
              <a:rPr kumimoji="0" lang="el-G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Φιλντίσης</a:t>
            </a: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Καθηγητής </a:t>
            </a:r>
            <a:r>
              <a:rPr kumimoji="0" lang="el-G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Εντατικολογίας</a:t>
            </a: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Τμήμα Νοσηλευτικής ΕΚΠΑ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307975"/>
            <a:ext cx="8523287" cy="692150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l-GR" sz="4500" b="1">
                <a:solidFill>
                  <a:srgbClr val="F0AD00"/>
                </a:solidFill>
              </a:rPr>
              <a:t>Σχολή Κοπεγχάγης (SBE)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1108075"/>
            <a:ext cx="9134475" cy="106363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1454151"/>
            <a:ext cx="9143999" cy="19034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2225" algn="ctr" hangingPunct="1">
              <a:lnSpc>
                <a:spcPct val="103000"/>
              </a:lnSpc>
              <a:buSzPct val="45000"/>
              <a:tabLst>
                <a:tab pos="2016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2400" dirty="0">
                <a:solidFill>
                  <a:srgbClr val="0070C0"/>
                </a:solidFill>
                <a:latin typeface="Tahoma" pitchFamily="32" charset="0"/>
              </a:rPr>
              <a:t>Η ανάπτυξη της έννοιας SBE υπήρξε </a:t>
            </a:r>
            <a:r>
              <a:rPr lang="el-GR" sz="2400" dirty="0" smtClean="0">
                <a:solidFill>
                  <a:srgbClr val="0070C0"/>
                </a:solidFill>
                <a:latin typeface="Tahoma" pitchFamily="32" charset="0"/>
              </a:rPr>
              <a:t>σταδιακή</a:t>
            </a:r>
          </a:p>
          <a:p>
            <a:pPr marL="22225" hangingPunct="1">
              <a:lnSpc>
                <a:spcPct val="103000"/>
              </a:lnSpc>
              <a:buSzPct val="45000"/>
              <a:tabLst>
                <a:tab pos="201613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l-GR" sz="2100" dirty="0">
              <a:solidFill>
                <a:srgbClr val="000000"/>
              </a:solidFill>
              <a:latin typeface="Tahoma" pitchFamily="32" charset="0"/>
            </a:endParaRPr>
          </a:p>
          <a:p>
            <a:pPr marL="22553" marR="9021">
              <a:lnSpc>
                <a:spcPct val="103800"/>
              </a:lnSpc>
              <a:buFont typeface="Arial" pitchFamily="34" charset="0"/>
              <a:buChar char="•"/>
            </a:pPr>
            <a:r>
              <a:rPr lang="el-GR" sz="2100" spc="-53" dirty="0" smtClean="0">
                <a:latin typeface="Tahoma"/>
                <a:cs typeface="Tahoma"/>
              </a:rPr>
              <a:t>Το 1948, οι </a:t>
            </a:r>
            <a:r>
              <a:rPr lang="en-US" sz="2100" spc="-53" dirty="0" smtClean="0">
                <a:latin typeface="Tahoma"/>
                <a:cs typeface="Tahoma"/>
              </a:rPr>
              <a:t>Singer &amp; Hastings</a:t>
            </a:r>
            <a:r>
              <a:rPr lang="el-GR" sz="2100" spc="-53" dirty="0" smtClean="0">
                <a:latin typeface="Tahoma"/>
                <a:cs typeface="Tahoma"/>
              </a:rPr>
              <a:t> πρότειναν την ποσότητα βάσεων (</a:t>
            </a:r>
            <a:r>
              <a:rPr lang="en-US" sz="2100" spc="-53" dirty="0" smtClean="0">
                <a:latin typeface="Tahoma"/>
                <a:cs typeface="Tahoma"/>
              </a:rPr>
              <a:t>Buffer Base)</a:t>
            </a:r>
            <a:endParaRPr lang="el-GR" sz="2100" spc="-53" dirty="0" smtClean="0">
              <a:latin typeface="Tahoma"/>
              <a:cs typeface="Tahoma"/>
            </a:endParaRPr>
          </a:p>
          <a:p>
            <a:pPr marL="479753" marR="9021" lvl="1">
              <a:lnSpc>
                <a:spcPct val="103800"/>
              </a:lnSpc>
              <a:buFont typeface="Arial" pitchFamily="34" charset="0"/>
              <a:buChar char="•"/>
            </a:pPr>
            <a:r>
              <a:rPr lang="en-US" sz="2000" spc="-53" dirty="0" smtClean="0">
                <a:latin typeface="Tahoma"/>
                <a:cs typeface="Tahoma"/>
              </a:rPr>
              <a:t>BB=</a:t>
            </a:r>
            <a:r>
              <a:rPr lang="en-US" sz="2000" spc="-9" dirty="0" smtClean="0">
                <a:latin typeface="Tahoma"/>
                <a:cs typeface="Tahoma"/>
              </a:rPr>
              <a:t> N</a:t>
            </a:r>
            <a:r>
              <a:rPr lang="en-US" sz="2000" spc="-18" dirty="0" smtClean="0">
                <a:latin typeface="Tahoma"/>
                <a:cs typeface="Tahoma"/>
              </a:rPr>
              <a:t>a</a:t>
            </a:r>
            <a:r>
              <a:rPr lang="en-US" sz="2000" spc="240" baseline="29411" dirty="0" smtClean="0">
                <a:latin typeface="Lucida Sans Unicode"/>
                <a:cs typeface="Lucida Sans Unicode"/>
              </a:rPr>
              <a:t>+</a:t>
            </a:r>
            <a:r>
              <a:rPr lang="en-US" sz="2000" spc="169" dirty="0" smtClean="0">
                <a:latin typeface="Tahoma"/>
                <a:cs typeface="Tahoma"/>
              </a:rPr>
              <a:t>+K</a:t>
            </a:r>
            <a:r>
              <a:rPr lang="en-US" sz="2000" spc="240" baseline="29411" dirty="0" smtClean="0">
                <a:latin typeface="Lucida Sans Unicode"/>
                <a:cs typeface="Lucida Sans Unicode"/>
              </a:rPr>
              <a:t>+</a:t>
            </a:r>
            <a:r>
              <a:rPr lang="en-US" sz="2000" spc="44" dirty="0" smtClean="0">
                <a:latin typeface="Tahoma"/>
                <a:cs typeface="Tahoma"/>
              </a:rPr>
              <a:t>+</a:t>
            </a:r>
            <a:r>
              <a:rPr lang="en-US" sz="2000" spc="44" dirty="0" smtClean="0">
                <a:latin typeface="Tahoma"/>
                <a:cs typeface="Tahoma"/>
              </a:rPr>
              <a:t>C</a:t>
            </a:r>
            <a:r>
              <a:rPr lang="en-US" sz="2000" spc="27" dirty="0" smtClean="0">
                <a:latin typeface="Tahoma"/>
                <a:cs typeface="Tahoma"/>
              </a:rPr>
              <a:t>a</a:t>
            </a:r>
            <a:r>
              <a:rPr lang="en-US" sz="2000" spc="78" baseline="29411" dirty="0" smtClean="0">
                <a:latin typeface="Lucida Sans Unicode"/>
                <a:cs typeface="Lucida Sans Unicode"/>
              </a:rPr>
              <a:t>2</a:t>
            </a:r>
            <a:r>
              <a:rPr lang="en-US" sz="2000" spc="-53" baseline="29411" dirty="0">
                <a:latin typeface="Lucida Sans Unicode"/>
                <a:cs typeface="Lucida Sans Unicode"/>
              </a:rPr>
              <a:t>+</a:t>
            </a:r>
            <a:r>
              <a:rPr lang="en-US" sz="2000" spc="80" dirty="0" smtClean="0">
                <a:latin typeface="Tahoma"/>
                <a:cs typeface="Tahoma"/>
              </a:rPr>
              <a:t>+Mg</a:t>
            </a:r>
            <a:r>
              <a:rPr lang="en-US" sz="2000" spc="78" baseline="29411" dirty="0" smtClean="0">
                <a:latin typeface="Lucida Sans Unicode"/>
                <a:cs typeface="Lucida Sans Unicode"/>
              </a:rPr>
              <a:t>2</a:t>
            </a:r>
            <a:r>
              <a:rPr lang="en-US" sz="2000" spc="-53" baseline="29411" dirty="0">
                <a:latin typeface="Lucida Sans Unicode"/>
                <a:cs typeface="Lucida Sans Unicode"/>
              </a:rPr>
              <a:t>+</a:t>
            </a:r>
            <a:r>
              <a:rPr lang="en-US" sz="2000" spc="18" dirty="0" smtClean="0">
                <a:latin typeface="Tahoma"/>
                <a:cs typeface="Tahoma"/>
              </a:rPr>
              <a:t>- </a:t>
            </a:r>
            <a:r>
              <a:rPr lang="en-US" sz="2000" spc="18" dirty="0" err="1" smtClean="0">
                <a:latin typeface="Tahoma"/>
                <a:cs typeface="Tahoma"/>
              </a:rPr>
              <a:t>C</a:t>
            </a:r>
            <a:r>
              <a:rPr lang="en-US" sz="2000" dirty="0" err="1" smtClean="0">
                <a:latin typeface="Tahoma"/>
                <a:cs typeface="Tahoma"/>
              </a:rPr>
              <a:t>l</a:t>
            </a:r>
            <a:r>
              <a:rPr lang="en-US" sz="2000" i="1" spc="586" baseline="29411" dirty="0" smtClean="0">
                <a:latin typeface="Arial"/>
                <a:cs typeface="Arial"/>
              </a:rPr>
              <a:t>− </a:t>
            </a:r>
            <a:r>
              <a:rPr lang="en-US" sz="2100" spc="-53" dirty="0" smtClean="0">
                <a:latin typeface="Tahoma"/>
                <a:cs typeface="Tahoma"/>
              </a:rPr>
              <a:t>=</a:t>
            </a:r>
            <a:r>
              <a:rPr lang="en-US" sz="2100" spc="-44" dirty="0" smtClean="0">
                <a:latin typeface="Tahoma"/>
                <a:cs typeface="Tahoma"/>
              </a:rPr>
              <a:t> HCO</a:t>
            </a:r>
            <a:r>
              <a:rPr lang="en-US" sz="2100" spc="-44" baseline="-25000" dirty="0" smtClean="0">
                <a:latin typeface="Tahoma"/>
                <a:cs typeface="Tahoma"/>
              </a:rPr>
              <a:t>3</a:t>
            </a:r>
            <a:r>
              <a:rPr lang="el-GR" sz="2100" spc="-44" baseline="30000" dirty="0" smtClean="0">
                <a:latin typeface="Tahoma"/>
                <a:cs typeface="Tahoma"/>
              </a:rPr>
              <a:t>-</a:t>
            </a:r>
            <a:r>
              <a:rPr lang="el-GR" sz="2100" spc="-44" dirty="0" smtClean="0">
                <a:latin typeface="Tahoma"/>
                <a:cs typeface="Tahoma"/>
              </a:rPr>
              <a:t> </a:t>
            </a:r>
            <a:r>
              <a:rPr lang="en-US" sz="2100" spc="-44" dirty="0" smtClean="0">
                <a:latin typeface="Tahoma"/>
                <a:cs typeface="Tahoma"/>
              </a:rPr>
              <a:t>+</a:t>
            </a:r>
            <a:r>
              <a:rPr lang="el-GR" sz="2100" spc="-53" dirty="0" smtClean="0">
                <a:latin typeface="Tahoma"/>
                <a:cs typeface="Tahoma"/>
              </a:rPr>
              <a:t>Α</a:t>
            </a:r>
            <a:r>
              <a:rPr lang="el-GR" sz="2100" spc="-44" baseline="30000" dirty="0" smtClean="0">
                <a:latin typeface="Tahoma"/>
                <a:cs typeface="Tahoma"/>
              </a:rPr>
              <a:t> -</a:t>
            </a:r>
            <a:r>
              <a:rPr lang="el-GR" sz="2100" spc="-53" dirty="0" smtClean="0">
                <a:latin typeface="Tahoma"/>
                <a:cs typeface="Tahoma"/>
              </a:rPr>
              <a:t> </a:t>
            </a:r>
          </a:p>
          <a:p>
            <a:pPr marL="479753" marR="9021" lvl="1">
              <a:lnSpc>
                <a:spcPct val="103800"/>
              </a:lnSpc>
              <a:buFont typeface="Arial" pitchFamily="34" charset="0"/>
              <a:buChar char="•"/>
            </a:pPr>
            <a:r>
              <a:rPr lang="el-GR" sz="2100" spc="-53" dirty="0" smtClean="0">
                <a:latin typeface="Tahoma"/>
                <a:cs typeface="Tahoma"/>
              </a:rPr>
              <a:t>μεταβολή της ΒΒ αντιστοιχεί σε μεταβολή του μεταβολικού στοιχείου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0194" y="3571876"/>
            <a:ext cx="9042400" cy="14652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2553" marR="9021">
              <a:lnSpc>
                <a:spcPct val="103800"/>
              </a:lnSpc>
            </a:pPr>
            <a:r>
              <a:rPr lang="el-GR" sz="2100" spc="-53" dirty="0" smtClean="0">
                <a:latin typeface="Tahoma"/>
                <a:cs typeface="Tahoma"/>
              </a:rPr>
              <a:t>Το 1957, οι </a:t>
            </a:r>
            <a:r>
              <a:rPr lang="en-US" sz="2100" spc="-53" dirty="0" smtClean="0">
                <a:latin typeface="Tahoma"/>
                <a:cs typeface="Tahoma"/>
              </a:rPr>
              <a:t>Jorgensen &amp; </a:t>
            </a:r>
            <a:r>
              <a:rPr lang="en-US" sz="2100" spc="-53" dirty="0" err="1" smtClean="0">
                <a:latin typeface="Tahoma"/>
                <a:cs typeface="Tahoma"/>
              </a:rPr>
              <a:t>Astrup</a:t>
            </a:r>
            <a:r>
              <a:rPr lang="el-GR" sz="2100" spc="-53" dirty="0" smtClean="0">
                <a:latin typeface="Tahoma"/>
                <a:cs typeface="Tahoma"/>
              </a:rPr>
              <a:t> εισήγαγαν τα  </a:t>
            </a:r>
            <a:r>
              <a:rPr lang="en-US" sz="2100" spc="-53" dirty="0" err="1" smtClean="0">
                <a:latin typeface="Tahoma"/>
                <a:cs typeface="Tahoma"/>
              </a:rPr>
              <a:t>st</a:t>
            </a:r>
            <a:r>
              <a:rPr lang="en-US" sz="2100" spc="-53" dirty="0" smtClean="0">
                <a:latin typeface="Tahoma"/>
                <a:cs typeface="Tahoma"/>
              </a:rPr>
              <a:t>. BIC</a:t>
            </a:r>
            <a:r>
              <a:rPr lang="el-GR" sz="2100" spc="-53" dirty="0" smtClean="0">
                <a:latin typeface="Tahoma"/>
                <a:cs typeface="Tahoma"/>
              </a:rPr>
              <a:t> </a:t>
            </a:r>
          </a:p>
          <a:p>
            <a:pPr marL="479753" marR="9021" lvl="1">
              <a:lnSpc>
                <a:spcPct val="103800"/>
              </a:lnSpc>
              <a:buFont typeface="Arial" pitchFamily="34" charset="0"/>
              <a:buChar char="•"/>
            </a:pPr>
            <a:r>
              <a:rPr lang="el-GR" sz="2100" spc="-53" dirty="0" smtClean="0">
                <a:latin typeface="Tahoma"/>
                <a:cs typeface="Tahoma"/>
              </a:rPr>
              <a:t>το ποσό των </a:t>
            </a:r>
            <a:r>
              <a:rPr lang="en-US" sz="2100" spc="-44" dirty="0" smtClean="0">
                <a:latin typeface="Tahoma"/>
                <a:cs typeface="Tahoma"/>
              </a:rPr>
              <a:t>HCO</a:t>
            </a:r>
            <a:r>
              <a:rPr lang="en-US" sz="2100" spc="-44" baseline="-25000" dirty="0" smtClean="0">
                <a:latin typeface="Tahoma"/>
                <a:cs typeface="Tahoma"/>
              </a:rPr>
              <a:t>3</a:t>
            </a:r>
            <a:r>
              <a:rPr lang="el-GR" sz="2100" spc="-44" baseline="30000" dirty="0" smtClean="0">
                <a:latin typeface="Tahoma"/>
                <a:cs typeface="Tahoma"/>
              </a:rPr>
              <a:t>-</a:t>
            </a:r>
            <a:r>
              <a:rPr lang="el-GR" sz="2100" spc="-44" dirty="0" smtClean="0">
                <a:latin typeface="Tahoma"/>
                <a:cs typeface="Tahoma"/>
              </a:rPr>
              <a:t> που θα έπρεπε να υπάρχει εάν όλες οι μη-μεταβολικές επιδράσεις είχαν διορθωθεί μετά </a:t>
            </a:r>
            <a:r>
              <a:rPr lang="el-GR" sz="2100" spc="-53" dirty="0" smtClean="0">
                <a:latin typeface="Tahoma"/>
                <a:cs typeface="Tahoma"/>
              </a:rPr>
              <a:t>εξισορρόπηση του αίματος σε </a:t>
            </a:r>
            <a:r>
              <a:rPr lang="en-US" sz="2100" spc="-53" dirty="0" smtClean="0">
                <a:latin typeface="Tahoma"/>
                <a:cs typeface="Tahoma"/>
              </a:rPr>
              <a:t>paCO</a:t>
            </a:r>
            <a:r>
              <a:rPr lang="en-US" sz="2100" spc="-53" baseline="-25000" dirty="0" smtClean="0">
                <a:latin typeface="Tahoma"/>
                <a:cs typeface="Tahoma"/>
              </a:rPr>
              <a:t>2</a:t>
            </a:r>
            <a:r>
              <a:rPr lang="en-US" sz="2100" spc="-53" dirty="0" smtClean="0">
                <a:latin typeface="Tahoma"/>
                <a:cs typeface="Tahoma"/>
              </a:rPr>
              <a:t> </a:t>
            </a:r>
            <a:r>
              <a:rPr lang="el-GR" sz="2100" spc="-53" dirty="0" smtClean="0">
                <a:latin typeface="Tahoma"/>
                <a:cs typeface="Tahoma"/>
              </a:rPr>
              <a:t>40, </a:t>
            </a:r>
            <a:r>
              <a:rPr lang="en-US" sz="2100" spc="-53" dirty="0" smtClean="0">
                <a:latin typeface="Tahoma"/>
                <a:cs typeface="Tahoma"/>
              </a:rPr>
              <a:t>paO</a:t>
            </a:r>
            <a:r>
              <a:rPr lang="en-US" sz="2100" spc="-53" baseline="-25000" dirty="0" smtClean="0">
                <a:latin typeface="Tahoma"/>
                <a:cs typeface="Tahoma"/>
              </a:rPr>
              <a:t>2</a:t>
            </a:r>
            <a:r>
              <a:rPr lang="el-GR" sz="2100" spc="-53" dirty="0" smtClean="0">
                <a:latin typeface="Tahoma"/>
                <a:cs typeface="Tahoma"/>
              </a:rPr>
              <a:t> 100 </a:t>
            </a:r>
            <a:r>
              <a:rPr lang="en-US" sz="2100" spc="-53" dirty="0" smtClean="0">
                <a:latin typeface="Tahoma"/>
                <a:cs typeface="Tahoma"/>
              </a:rPr>
              <a:t>mmHg &amp; T </a:t>
            </a:r>
            <a:r>
              <a:rPr lang="el-GR" sz="2100" spc="-53" dirty="0" smtClean="0">
                <a:latin typeface="Tahoma"/>
                <a:cs typeface="Tahoma"/>
              </a:rPr>
              <a:t>37</a:t>
            </a:r>
            <a:r>
              <a:rPr lang="el-GR" sz="2100" spc="-53" baseline="30000" dirty="0" smtClean="0">
                <a:latin typeface="Tahoma"/>
                <a:cs typeface="Tahoma"/>
              </a:rPr>
              <a:t>ο</a:t>
            </a:r>
            <a:r>
              <a:rPr lang="el-GR" sz="2100" spc="-53" dirty="0" smtClean="0">
                <a:latin typeface="Tahoma"/>
                <a:cs typeface="Tahoma"/>
              </a:rPr>
              <a:t> </a:t>
            </a:r>
            <a:r>
              <a:rPr lang="en-US" sz="2100" spc="-53" dirty="0" smtClean="0">
                <a:latin typeface="Tahoma"/>
                <a:cs typeface="Tahoma"/>
              </a:rPr>
              <a:t>C</a:t>
            </a:r>
            <a:r>
              <a:rPr lang="el-GR" sz="2100" spc="-44" dirty="0" smtClean="0">
                <a:latin typeface="Tahoma"/>
                <a:cs typeface="Tahoma"/>
              </a:rPr>
              <a:t>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0663" y="5357827"/>
            <a:ext cx="8821737" cy="13573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79753" marR="9021" indent="-457200">
              <a:lnSpc>
                <a:spcPct val="103800"/>
              </a:lnSpc>
            </a:pPr>
            <a:r>
              <a:rPr lang="el-GR" sz="2000" spc="-53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Το 1958, οι </a:t>
            </a:r>
            <a:r>
              <a:rPr lang="en-US" sz="2000" spc="-53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Astrup</a:t>
            </a:r>
            <a:r>
              <a:rPr lang="en-US" sz="2000" spc="-53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&amp; </a:t>
            </a:r>
            <a:r>
              <a:rPr lang="en-US" sz="2000" spc="-53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Siggaard</a:t>
            </a:r>
            <a:r>
              <a:rPr lang="en-US" sz="2000" spc="-53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-Andersen</a:t>
            </a:r>
            <a:r>
              <a:rPr lang="el-GR" sz="2000" spc="-53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479753" marR="9021" indent="-457200">
              <a:lnSpc>
                <a:spcPct val="103800"/>
              </a:lnSpc>
              <a:buFont typeface="Arial" pitchFamily="34" charset="0"/>
              <a:buChar char="•"/>
            </a:pPr>
            <a:r>
              <a:rPr lang="el-GR" sz="2000" spc="-53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τροποποίηση της </a:t>
            </a:r>
            <a:r>
              <a:rPr lang="en-US" sz="2000" spc="-53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BB</a:t>
            </a:r>
            <a:r>
              <a:rPr lang="el-GR" sz="2000" spc="-53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με την Περίσσεια Βάσεων </a:t>
            </a:r>
            <a:r>
              <a:rPr lang="en-US" sz="2000" spc="-53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(Base Excess)</a:t>
            </a:r>
            <a:endParaRPr lang="el-GR" sz="2000" spc="-53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79753" marR="9021" indent="-457200">
              <a:lnSpc>
                <a:spcPct val="103800"/>
              </a:lnSpc>
              <a:buFont typeface="Arial" pitchFamily="34" charset="0"/>
              <a:buChar char="•"/>
            </a:pPr>
            <a:r>
              <a:rPr lang="el-GR" sz="2000" spc="-53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προσπάθεια βελτίωσης του </a:t>
            </a:r>
            <a:r>
              <a:rPr lang="el-GR" sz="2000" spc="-53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στοιχειομετρικού</a:t>
            </a:r>
            <a:r>
              <a:rPr lang="el-GR" sz="2000" spc="-53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προβλήματος  </a:t>
            </a:r>
            <a:endParaRPr lang="en-US" sz="2000" spc="-53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846" y="313117"/>
            <a:ext cx="852299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53" algn="ctr"/>
            <a:r>
              <a:rPr lang="el-GR" sz="4000" spc="89" dirty="0" smtClean="0">
                <a:solidFill>
                  <a:srgbClr val="FFC000"/>
                </a:solidFill>
                <a:latin typeface="Tahoma"/>
                <a:cs typeface="Tahoma"/>
              </a:rPr>
              <a:t>Περίσσεια Βάσεων (</a:t>
            </a:r>
            <a:r>
              <a:rPr lang="en-US" sz="4000" spc="89" dirty="0" smtClean="0">
                <a:solidFill>
                  <a:srgbClr val="FFC000"/>
                </a:solidFill>
                <a:latin typeface="Tahoma"/>
                <a:cs typeface="Tahoma"/>
              </a:rPr>
              <a:t>BE)</a:t>
            </a:r>
            <a:endParaRPr sz="4000">
              <a:solidFill>
                <a:srgbClr val="FFC000"/>
              </a:solidFill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107460"/>
            <a:ext cx="9134795" cy="106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0350" y="1571612"/>
            <a:ext cx="8155078" cy="405306"/>
          </a:xfrm>
          <a:custGeom>
            <a:avLst/>
            <a:gdLst/>
            <a:ahLst/>
            <a:cxnLst/>
            <a:rect l="l" t="t" r="r" b="b"/>
            <a:pathLst>
              <a:path w="5142230" h="191769">
                <a:moveTo>
                  <a:pt x="5090871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91690"/>
                </a:lnTo>
                <a:lnTo>
                  <a:pt x="5141671" y="191690"/>
                </a:lnTo>
                <a:lnTo>
                  <a:pt x="5141671" y="50800"/>
                </a:lnTo>
                <a:lnTo>
                  <a:pt x="5137663" y="31075"/>
                </a:lnTo>
                <a:lnTo>
                  <a:pt x="5126749" y="14922"/>
                </a:lnTo>
                <a:lnTo>
                  <a:pt x="5110596" y="4008"/>
                </a:lnTo>
                <a:lnTo>
                  <a:pt x="5090871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" y="1605637"/>
            <a:ext cx="8643966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53"/>
            <a:r>
              <a:rPr lang="en-US" sz="2100" spc="-27" dirty="0" smtClean="0">
                <a:latin typeface="Tahoma"/>
                <a:cs typeface="Tahoma"/>
              </a:rPr>
              <a:t>	</a:t>
            </a:r>
            <a:r>
              <a:rPr lang="el-GR" sz="2400" spc="-27" dirty="0" err="1" smtClean="0">
                <a:solidFill>
                  <a:schemeClr val="bg1"/>
                </a:solidFill>
                <a:latin typeface="Tahoma"/>
                <a:cs typeface="Tahoma"/>
              </a:rPr>
              <a:t>Τιτλοποίηση</a:t>
            </a:r>
            <a:endParaRPr sz="24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0352" y="2269261"/>
            <a:ext cx="8154190" cy="106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0915" y="4960360"/>
            <a:ext cx="161128" cy="214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1479" y="5040885"/>
            <a:ext cx="7912480" cy="134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44544" y="1984364"/>
            <a:ext cx="80462" cy="2147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44544" y="2091675"/>
            <a:ext cx="80462" cy="28686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2844" y="2362814"/>
            <a:ext cx="8858312" cy="2705622"/>
          </a:xfrm>
          <a:custGeom>
            <a:avLst/>
            <a:gdLst/>
            <a:ahLst/>
            <a:cxnLst/>
            <a:rect l="l" t="t" r="r" b="b"/>
            <a:pathLst>
              <a:path w="5142230" h="1280160">
                <a:moveTo>
                  <a:pt x="5141671" y="0"/>
                </a:moveTo>
                <a:lnTo>
                  <a:pt x="0" y="0"/>
                </a:lnTo>
                <a:lnTo>
                  <a:pt x="0" y="1229023"/>
                </a:lnTo>
                <a:lnTo>
                  <a:pt x="4008" y="1248748"/>
                </a:lnTo>
                <a:lnTo>
                  <a:pt x="14922" y="1264901"/>
                </a:lnTo>
                <a:lnTo>
                  <a:pt x="31075" y="1275815"/>
                </a:lnTo>
                <a:lnTo>
                  <a:pt x="50800" y="1279823"/>
                </a:lnTo>
                <a:lnTo>
                  <a:pt x="5090871" y="1279823"/>
                </a:lnTo>
                <a:lnTo>
                  <a:pt x="5110596" y="1275815"/>
                </a:lnTo>
                <a:lnTo>
                  <a:pt x="5126749" y="1264901"/>
                </a:lnTo>
                <a:lnTo>
                  <a:pt x="5137663" y="1248748"/>
                </a:lnTo>
                <a:lnTo>
                  <a:pt x="5141671" y="1229023"/>
                </a:lnTo>
                <a:lnTo>
                  <a:pt x="5141671" y="0"/>
                </a:lnTo>
                <a:close/>
              </a:path>
            </a:pathLst>
          </a:custGeom>
          <a:solidFill>
            <a:srgbClr val="F8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44544" y="2037992"/>
            <a:ext cx="0" cy="26841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44544" y="2011150"/>
            <a:ext cx="0" cy="26841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44544" y="1984309"/>
            <a:ext cx="0" cy="26841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42844" y="2285992"/>
            <a:ext cx="8929718" cy="2848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53" marR="9021">
              <a:lnSpc>
                <a:spcPct val="103800"/>
              </a:lnSpc>
            </a:pPr>
            <a:r>
              <a:rPr lang="el-GR" sz="2400" spc="-9" dirty="0" smtClean="0">
                <a:cs typeface="Tahoma"/>
              </a:rPr>
              <a:t>Καθορίζεται ως το ποσό του ισχυρού οξέος ή βάσης (</a:t>
            </a:r>
            <a:r>
              <a:rPr lang="en-US" sz="2400" spc="-44" dirty="0" err="1" smtClean="0">
                <a:cs typeface="Tahoma"/>
              </a:rPr>
              <a:t>mEq</a:t>
            </a:r>
            <a:r>
              <a:rPr lang="el-GR" sz="2400" spc="-44" dirty="0" smtClean="0">
                <a:cs typeface="Tahoma"/>
              </a:rPr>
              <a:t>)</a:t>
            </a:r>
            <a:r>
              <a:rPr lang="en-US" sz="2400" spc="-71" dirty="0" smtClean="0">
                <a:cs typeface="Tahoma"/>
              </a:rPr>
              <a:t> </a:t>
            </a:r>
            <a:r>
              <a:rPr lang="el-GR" sz="2400" spc="-9" dirty="0" smtClean="0">
                <a:cs typeface="Tahoma"/>
              </a:rPr>
              <a:t>που απαιτείται για επάνοδο του </a:t>
            </a:r>
            <a:r>
              <a:rPr lang="en-US" sz="2400" spc="-9" dirty="0" smtClean="0">
                <a:cs typeface="Tahoma"/>
              </a:rPr>
              <a:t>pH</a:t>
            </a:r>
            <a:r>
              <a:rPr lang="en-US" sz="2400" spc="44" dirty="0" smtClean="0">
                <a:cs typeface="Tahoma"/>
              </a:rPr>
              <a:t> </a:t>
            </a:r>
            <a:r>
              <a:rPr lang="el-GR" sz="2400" spc="44" dirty="0" smtClean="0">
                <a:cs typeface="Tahoma"/>
              </a:rPr>
              <a:t>ενός </a:t>
            </a:r>
            <a:r>
              <a:rPr lang="en-US" sz="2400" spc="-18" dirty="0" smtClean="0">
                <a:cs typeface="Tahoma"/>
              </a:rPr>
              <a:t>in</a:t>
            </a:r>
            <a:r>
              <a:rPr lang="en-US" sz="2400" spc="44" dirty="0" smtClean="0">
                <a:cs typeface="Tahoma"/>
              </a:rPr>
              <a:t> </a:t>
            </a:r>
            <a:r>
              <a:rPr lang="en-US" sz="2400" spc="-18" dirty="0" smtClean="0">
                <a:cs typeface="Tahoma"/>
              </a:rPr>
              <a:t>vitro </a:t>
            </a:r>
            <a:r>
              <a:rPr lang="el-GR" sz="2400" spc="44" dirty="0" smtClean="0">
                <a:cs typeface="Tahoma"/>
              </a:rPr>
              <a:t>δείγματος αίματος στο </a:t>
            </a:r>
            <a:r>
              <a:rPr lang="en-US" sz="2400" spc="-80" dirty="0" smtClean="0">
                <a:cs typeface="Tahoma"/>
              </a:rPr>
              <a:t>7</a:t>
            </a:r>
            <a:r>
              <a:rPr lang="el-GR" sz="2400" spc="-80" dirty="0" smtClean="0">
                <a:cs typeface="Tahoma"/>
              </a:rPr>
              <a:t>,</a:t>
            </a:r>
            <a:r>
              <a:rPr lang="en-US" sz="2400" spc="-80" dirty="0" smtClean="0">
                <a:cs typeface="Tahoma"/>
              </a:rPr>
              <a:t>4</a:t>
            </a:r>
            <a:r>
              <a:rPr lang="el-GR" sz="2400" spc="-80" dirty="0" smtClean="0">
                <a:cs typeface="Tahoma"/>
              </a:rPr>
              <a:t>0, </a:t>
            </a:r>
            <a:r>
              <a:rPr lang="el-GR" sz="2400" spc="44" dirty="0" smtClean="0">
                <a:cs typeface="Tahoma"/>
              </a:rPr>
              <a:t>μετά εξισορρόπηση σε</a:t>
            </a:r>
            <a:r>
              <a:rPr lang="el-GR" sz="2400" spc="-80" dirty="0" smtClean="0">
                <a:cs typeface="Tahoma"/>
              </a:rPr>
              <a:t> </a:t>
            </a:r>
            <a:r>
              <a:rPr lang="en-US" sz="2400" spc="124" dirty="0" smtClean="0">
                <a:cs typeface="Tahoma"/>
              </a:rPr>
              <a:t>P</a:t>
            </a:r>
            <a:r>
              <a:rPr lang="en-US" sz="2400" dirty="0" smtClean="0">
                <a:cs typeface="Tahoma"/>
              </a:rPr>
              <a:t>aCO2</a:t>
            </a:r>
            <a:r>
              <a:rPr lang="en-US" sz="2400" spc="44" dirty="0" smtClean="0">
                <a:cs typeface="Tahoma"/>
              </a:rPr>
              <a:t> </a:t>
            </a:r>
            <a:r>
              <a:rPr lang="en-US" sz="2400" spc="-89" dirty="0" smtClean="0">
                <a:cs typeface="Tahoma"/>
              </a:rPr>
              <a:t>40</a:t>
            </a:r>
            <a:r>
              <a:rPr lang="en-US" sz="2400" spc="44" dirty="0" smtClean="0">
                <a:cs typeface="Tahoma"/>
              </a:rPr>
              <a:t> </a:t>
            </a:r>
            <a:r>
              <a:rPr lang="en-US" sz="2400" spc="-53" dirty="0" smtClean="0">
                <a:cs typeface="Tahoma"/>
              </a:rPr>
              <a:t>mmHg</a:t>
            </a:r>
            <a:r>
              <a:rPr lang="el-GR" sz="2400" spc="-27" dirty="0" smtClean="0">
                <a:cs typeface="Tahoma"/>
              </a:rPr>
              <a:t>, </a:t>
            </a:r>
            <a:r>
              <a:rPr lang="el-GR" sz="2400" spc="-89" dirty="0" smtClean="0">
                <a:cs typeface="Tahoma"/>
              </a:rPr>
              <a:t>Τ </a:t>
            </a:r>
            <a:r>
              <a:rPr sz="2400" spc="-89" dirty="0" smtClean="0">
                <a:cs typeface="Tahoma"/>
              </a:rPr>
              <a:t>37</a:t>
            </a:r>
            <a:r>
              <a:rPr lang="el-GR" sz="2400" spc="-89" baseline="30000" dirty="0" smtClean="0">
                <a:cs typeface="Tahoma"/>
              </a:rPr>
              <a:t>ο</a:t>
            </a:r>
            <a:r>
              <a:rPr sz="2400" spc="44" dirty="0" smtClean="0">
                <a:cs typeface="Tahoma"/>
              </a:rPr>
              <a:t> </a:t>
            </a:r>
            <a:r>
              <a:rPr sz="2400" spc="89" dirty="0" smtClean="0">
                <a:cs typeface="Tahoma"/>
              </a:rPr>
              <a:t>C</a:t>
            </a:r>
            <a:r>
              <a:rPr lang="el-GR" sz="2400" spc="44" dirty="0" smtClean="0">
                <a:cs typeface="Tahoma"/>
              </a:rPr>
              <a:t> &amp; </a:t>
            </a:r>
            <a:r>
              <a:rPr lang="en-US" sz="2400" spc="44" dirty="0" smtClean="0">
                <a:cs typeface="Tahoma"/>
              </a:rPr>
              <a:t>Sa</a:t>
            </a:r>
            <a:r>
              <a:rPr sz="2400" spc="-9" dirty="0" smtClean="0">
                <a:cs typeface="Tahoma"/>
              </a:rPr>
              <a:t>O</a:t>
            </a:r>
            <a:r>
              <a:rPr sz="2400" spc="-9" baseline="-25000" dirty="0" smtClean="0">
                <a:cs typeface="Tahoma"/>
              </a:rPr>
              <a:t>2</a:t>
            </a:r>
            <a:r>
              <a:rPr lang="el-GR" sz="2400" spc="-9" dirty="0" smtClean="0">
                <a:cs typeface="Tahoma"/>
              </a:rPr>
              <a:t> 100</a:t>
            </a:r>
            <a:r>
              <a:rPr lang="el-GR" sz="2400" spc="-9" dirty="0" smtClean="0">
                <a:cs typeface="Tahoma"/>
              </a:rPr>
              <a:t>%</a:t>
            </a:r>
            <a:endParaRPr lang="el-GR" sz="2400" spc="-9" dirty="0" smtClean="0">
              <a:cs typeface="Tahoma"/>
            </a:endParaRPr>
          </a:p>
          <a:p>
            <a:pPr marL="22553" marR="9021" algn="ctr">
              <a:lnSpc>
                <a:spcPct val="103800"/>
              </a:lnSpc>
            </a:pPr>
            <a:endParaRPr lang="el-GR" sz="2800" spc="-27" dirty="0" smtClean="0">
              <a:latin typeface="Tahoma"/>
              <a:cs typeface="Tahoma"/>
            </a:endParaRPr>
          </a:p>
          <a:p>
            <a:pPr marL="22553" marR="9021" algn="ctr">
              <a:lnSpc>
                <a:spcPct val="103800"/>
              </a:lnSpc>
            </a:pPr>
            <a:r>
              <a:rPr lang="el-GR" sz="2800" spc="-27" dirty="0" smtClean="0">
                <a:latin typeface="Tahoma"/>
                <a:cs typeface="Tahoma"/>
              </a:rPr>
              <a:t>Ποσοτικοποίηση της Μετ. οξέωσης ή </a:t>
            </a:r>
            <a:r>
              <a:rPr lang="el-GR" sz="2800" spc="-27" dirty="0" err="1" smtClean="0">
                <a:latin typeface="Tahoma"/>
                <a:cs typeface="Tahoma"/>
              </a:rPr>
              <a:t>αλκάλωσης</a:t>
            </a:r>
            <a:endParaRPr lang="en-US" sz="2500" spc="-9" dirty="0" smtClean="0">
              <a:latin typeface="Tahoma"/>
              <a:cs typeface="Tahoma"/>
            </a:endParaRPr>
          </a:p>
          <a:p>
            <a:pPr marL="22553" marR="9021">
              <a:lnSpc>
                <a:spcPct val="103800"/>
              </a:lnSpc>
            </a:pPr>
            <a:r>
              <a:rPr lang="el-GR" sz="2500" spc="-9" dirty="0" smtClean="0">
                <a:latin typeface="Tahoma"/>
                <a:cs typeface="Tahoma"/>
              </a:rPr>
              <a:t>Εάν </a:t>
            </a:r>
            <a:r>
              <a:rPr lang="en-US" sz="2500" spc="-9" dirty="0" smtClean="0">
                <a:latin typeface="Tahoma"/>
                <a:cs typeface="Tahoma"/>
              </a:rPr>
              <a:t>	pH</a:t>
            </a:r>
            <a:r>
              <a:rPr lang="el-GR" sz="2500" spc="-9" dirty="0" smtClean="0">
                <a:latin typeface="Tahoma"/>
                <a:cs typeface="Tahoma"/>
              </a:rPr>
              <a:t>&gt; </a:t>
            </a:r>
            <a:r>
              <a:rPr lang="el-GR" sz="2500" spc="-9" dirty="0" smtClean="0">
                <a:latin typeface="Tahoma"/>
                <a:cs typeface="Tahoma"/>
              </a:rPr>
              <a:t>7,40 </a:t>
            </a:r>
            <a:r>
              <a:rPr lang="en-US" sz="2500" spc="-9" dirty="0" smtClean="0">
                <a:latin typeface="Tahoma"/>
                <a:cs typeface="Tahoma"/>
              </a:rPr>
              <a:t>	</a:t>
            </a:r>
            <a:r>
              <a:rPr lang="el-GR" sz="2500" spc="-9" dirty="0" smtClean="0">
                <a:latin typeface="Tahoma"/>
                <a:cs typeface="Tahoma"/>
              </a:rPr>
              <a:t> </a:t>
            </a:r>
            <a:r>
              <a:rPr lang="en-US" sz="2500" spc="-9" dirty="0" smtClean="0">
                <a:latin typeface="Tahoma"/>
                <a:cs typeface="Tahoma"/>
              </a:rPr>
              <a:t>BE+</a:t>
            </a:r>
            <a:r>
              <a:rPr lang="el-GR" sz="2500" spc="-9" dirty="0" smtClean="0">
                <a:latin typeface="Tahoma"/>
                <a:cs typeface="Tahoma"/>
              </a:rPr>
              <a:t> =</a:t>
            </a:r>
            <a:r>
              <a:rPr lang="en-US" sz="2500" spc="-9" dirty="0" smtClean="0">
                <a:latin typeface="Tahoma"/>
                <a:cs typeface="Tahoma"/>
              </a:rPr>
              <a:t> </a:t>
            </a:r>
            <a:r>
              <a:rPr lang="el-GR" sz="2500" spc="-9" dirty="0" smtClean="0">
                <a:latin typeface="Tahoma"/>
                <a:cs typeface="Tahoma"/>
              </a:rPr>
              <a:t>ισχυρό οξύ</a:t>
            </a:r>
          </a:p>
          <a:p>
            <a:pPr marL="22553" marR="9021">
              <a:lnSpc>
                <a:spcPct val="103800"/>
              </a:lnSpc>
            </a:pPr>
            <a:r>
              <a:rPr lang="en-US" sz="2500" spc="-9" dirty="0" smtClean="0">
                <a:latin typeface="Tahoma"/>
                <a:cs typeface="Tahoma"/>
              </a:rPr>
              <a:t>	pH</a:t>
            </a:r>
            <a:r>
              <a:rPr lang="el-GR" sz="2500" spc="-9" dirty="0" smtClean="0">
                <a:latin typeface="Tahoma"/>
                <a:cs typeface="Tahoma"/>
              </a:rPr>
              <a:t>&lt;</a:t>
            </a:r>
            <a:r>
              <a:rPr lang="en-US" sz="2500" spc="-9" dirty="0" smtClean="0">
                <a:latin typeface="Tahoma"/>
                <a:cs typeface="Tahoma"/>
              </a:rPr>
              <a:t> </a:t>
            </a:r>
            <a:r>
              <a:rPr lang="el-GR" sz="2500" spc="-9" dirty="0" smtClean="0">
                <a:latin typeface="Tahoma"/>
                <a:cs typeface="Tahoma"/>
              </a:rPr>
              <a:t>7,40 </a:t>
            </a:r>
            <a:r>
              <a:rPr lang="en-US" sz="2500" spc="-9" dirty="0" smtClean="0">
                <a:latin typeface="Tahoma"/>
                <a:cs typeface="Tahoma"/>
              </a:rPr>
              <a:t>	 BE-  </a:t>
            </a:r>
            <a:r>
              <a:rPr lang="el-GR" sz="2500" spc="-9" dirty="0" smtClean="0">
                <a:latin typeface="Tahoma"/>
                <a:cs typeface="Tahoma"/>
              </a:rPr>
              <a:t>=</a:t>
            </a:r>
            <a:r>
              <a:rPr lang="en-US" sz="2500" spc="-9" dirty="0" smtClean="0">
                <a:latin typeface="Tahoma"/>
                <a:cs typeface="Tahoma"/>
              </a:rPr>
              <a:t> </a:t>
            </a:r>
            <a:r>
              <a:rPr lang="el-GR" sz="2500" spc="-9" dirty="0" smtClean="0">
                <a:latin typeface="Tahoma"/>
                <a:cs typeface="Tahoma"/>
              </a:rPr>
              <a:t>ισχυρή βάση</a:t>
            </a:r>
            <a:endParaRPr sz="2500" dirty="0">
              <a:latin typeface="Tahoma"/>
              <a:cs typeface="Tahoma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220663" y="5715016"/>
            <a:ext cx="8821737" cy="571504"/>
          </a:xfrm>
          <a:prstGeom prst="rect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79753" marR="9021" indent="-457200" algn="ctr">
              <a:lnSpc>
                <a:spcPct val="103800"/>
              </a:lnSpc>
            </a:pPr>
            <a:r>
              <a:rPr lang="el-GR" sz="2400" b="1" spc="-27" dirty="0" smtClean="0">
                <a:latin typeface="Tahoma"/>
                <a:cs typeface="Tahoma"/>
              </a:rPr>
              <a:t> </a:t>
            </a:r>
            <a:r>
              <a:rPr lang="en-US" sz="2400" b="1" spc="-27" dirty="0" smtClean="0">
                <a:latin typeface="Tahoma"/>
                <a:cs typeface="Tahoma"/>
              </a:rPr>
              <a:t>BE = </a:t>
            </a:r>
            <a:r>
              <a:rPr lang="el-GR" sz="2400" b="1" spc="-27" dirty="0" smtClean="0">
                <a:latin typeface="Tahoma"/>
                <a:cs typeface="Tahoma"/>
              </a:rPr>
              <a:t>Δ[</a:t>
            </a:r>
            <a:r>
              <a:rPr lang="en-US" sz="2400" b="1" spc="-27" dirty="0" smtClean="0">
                <a:latin typeface="Tahoma"/>
                <a:cs typeface="Tahoma"/>
              </a:rPr>
              <a:t>A</a:t>
            </a:r>
            <a:r>
              <a:rPr lang="en-US" sz="2400" b="1" spc="-27" baseline="30000" dirty="0" smtClean="0">
                <a:latin typeface="Tahoma"/>
                <a:cs typeface="Tahoma"/>
              </a:rPr>
              <a:t>-</a:t>
            </a:r>
            <a:r>
              <a:rPr lang="el-GR" sz="2400" b="1" spc="-27" dirty="0" smtClean="0">
                <a:latin typeface="Tahoma"/>
                <a:cs typeface="Tahoma"/>
              </a:rPr>
              <a:t>]</a:t>
            </a:r>
            <a:r>
              <a:rPr lang="en-US" sz="2400" b="1" spc="-27" dirty="0" smtClean="0">
                <a:latin typeface="Tahoma"/>
                <a:cs typeface="Tahoma"/>
              </a:rPr>
              <a:t> + </a:t>
            </a:r>
            <a:r>
              <a:rPr lang="el-GR" sz="2400" b="1" spc="-27" dirty="0" smtClean="0">
                <a:latin typeface="Tahoma"/>
                <a:cs typeface="Tahoma"/>
              </a:rPr>
              <a:t>Δ</a:t>
            </a:r>
            <a:r>
              <a:rPr lang="en-US" sz="2400" b="1" spc="-27" dirty="0" smtClean="0">
                <a:latin typeface="Tahoma"/>
                <a:cs typeface="Tahoma"/>
              </a:rPr>
              <a:t>[HCO</a:t>
            </a:r>
            <a:r>
              <a:rPr lang="en-US" sz="2400" b="1" spc="-27" baseline="-25000" dirty="0" smtClean="0">
                <a:latin typeface="Tahoma"/>
                <a:cs typeface="Tahoma"/>
              </a:rPr>
              <a:t>3</a:t>
            </a:r>
            <a:r>
              <a:rPr lang="en-US" sz="2400" b="1" spc="-27" baseline="30000" dirty="0" smtClean="0">
                <a:latin typeface="Tahoma"/>
                <a:cs typeface="Tahoma"/>
              </a:rPr>
              <a:t>-</a:t>
            </a:r>
            <a:r>
              <a:rPr lang="el-GR" sz="2400" b="1" spc="-27" dirty="0" smtClean="0">
                <a:latin typeface="Tahoma"/>
                <a:cs typeface="Tahoma"/>
              </a:rPr>
              <a:t>]</a:t>
            </a:r>
            <a:r>
              <a:rPr lang="el-GR" sz="2400" b="1" spc="-53" dirty="0" smtClean="0">
                <a:cs typeface="Tahoma"/>
              </a:rPr>
              <a:t>  </a:t>
            </a:r>
            <a:r>
              <a:rPr lang="en-US" sz="2400" b="1" spc="-53" dirty="0" smtClean="0">
                <a:cs typeface="Tahoma"/>
              </a:rPr>
              <a:t>	</a:t>
            </a:r>
            <a:r>
              <a:rPr lang="el-GR" sz="2400" b="1" spc="-53" dirty="0" smtClean="0">
                <a:cs typeface="Tahoma"/>
              </a:rPr>
              <a:t>φ</a:t>
            </a:r>
            <a:r>
              <a:rPr lang="en-US" sz="2400" b="1" spc="-53" dirty="0" smtClean="0">
                <a:cs typeface="Tahoma"/>
              </a:rPr>
              <a:t>.</a:t>
            </a:r>
            <a:r>
              <a:rPr lang="el-GR" sz="2400" b="1" spc="-53" dirty="0" smtClean="0">
                <a:cs typeface="Tahoma"/>
              </a:rPr>
              <a:t>τ </a:t>
            </a:r>
            <a:r>
              <a:rPr lang="en-US" sz="2400" b="1" spc="-53" dirty="0" smtClean="0">
                <a:cs typeface="Tahoma"/>
              </a:rPr>
              <a:t>  </a:t>
            </a:r>
            <a:r>
              <a:rPr lang="el-GR" sz="2400" b="1" spc="-53" dirty="0" smtClean="0">
                <a:cs typeface="Tahoma"/>
              </a:rPr>
              <a:t>0±3</a:t>
            </a:r>
            <a:r>
              <a:rPr lang="en-US" sz="2400" b="1" spc="-53" dirty="0" smtClean="0">
                <a:cs typeface="Tahoma"/>
              </a:rPr>
              <a:t> </a:t>
            </a:r>
            <a:r>
              <a:rPr lang="en-US" sz="2400" b="1" spc="-53" dirty="0" err="1" smtClean="0">
                <a:cs typeface="Tahoma"/>
              </a:rPr>
              <a:t>mmol</a:t>
            </a:r>
            <a:r>
              <a:rPr lang="en-US" sz="2400" b="1" spc="-53" dirty="0" smtClean="0">
                <a:cs typeface="Tahoma"/>
              </a:rPr>
              <a:t>/l</a:t>
            </a:r>
            <a:endParaRPr lang="el-GR" sz="2400" b="1" spc="-53" dirty="0" smtClean="0">
              <a:cs typeface="Tahoma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572001" y="6415073"/>
            <a:ext cx="4330002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i="1" dirty="0" smtClean="0">
                <a:latin typeface="Times New Roman" pitchFamily="16" charset="0"/>
              </a:rPr>
              <a:t>Morgan</a:t>
            </a:r>
            <a:r>
              <a:rPr lang="el-GR" b="1" i="1" dirty="0">
                <a:latin typeface="Times New Roman" pitchFamily="16" charset="0"/>
              </a:rPr>
              <a:t>,</a:t>
            </a:r>
            <a:r>
              <a:rPr lang="en-US" b="1" i="1" dirty="0" smtClean="0">
                <a:latin typeface="Times New Roman" pitchFamily="16" charset="0"/>
              </a:rPr>
              <a:t> </a:t>
            </a:r>
            <a:r>
              <a:rPr lang="en-US" b="1" i="1" dirty="0" err="1" smtClean="0">
                <a:latin typeface="Times New Roman" pitchFamily="16" charset="0"/>
              </a:rPr>
              <a:t>Austr</a:t>
            </a:r>
            <a:r>
              <a:rPr lang="en-US" b="1" i="1" dirty="0" smtClean="0">
                <a:latin typeface="Times New Roman" pitchFamily="16" charset="0"/>
              </a:rPr>
              <a:t> </a:t>
            </a:r>
            <a:r>
              <a:rPr lang="en-US" b="1" i="1" dirty="0" err="1" smtClean="0">
                <a:latin typeface="Times New Roman" pitchFamily="16" charset="0"/>
              </a:rPr>
              <a:t>Anaesth</a:t>
            </a:r>
            <a:r>
              <a:rPr lang="en-US" b="1" i="1" dirty="0" smtClean="0">
                <a:latin typeface="Times New Roman" pitchFamily="16" charset="0"/>
              </a:rPr>
              <a:t> 2003; 95-104</a:t>
            </a:r>
            <a:endParaRPr lang="en-US" b="1" i="1" dirty="0">
              <a:latin typeface="Times New Roman" pitchFamily="16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406" y="152400"/>
            <a:ext cx="8929718" cy="1251062"/>
          </a:xfrm>
        </p:spPr>
        <p:txBody>
          <a:bodyPr>
            <a:normAutofit fontScale="90000"/>
          </a:bodyPr>
          <a:lstStyle/>
          <a:p>
            <a:r>
              <a:rPr lang="el-GR" spc="-160" dirty="0" smtClean="0"/>
              <a:t>Νομόγραμμα </a:t>
            </a:r>
            <a:r>
              <a:rPr lang="en-US" spc="-160" dirty="0" err="1" smtClean="0"/>
              <a:t>Sigga</a:t>
            </a:r>
            <a:r>
              <a:rPr lang="en-US" spc="-257" dirty="0" err="1" smtClean="0"/>
              <a:t>a</a:t>
            </a:r>
            <a:r>
              <a:rPr lang="en-US" spc="-178" dirty="0" err="1" smtClean="0"/>
              <a:t>rd</a:t>
            </a:r>
            <a:r>
              <a:rPr lang="en-US" spc="-178" dirty="0" smtClean="0"/>
              <a:t>-Andersen (1960)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00562" y="1773936"/>
            <a:ext cx="4643438" cy="4623816"/>
          </a:xfrm>
        </p:spPr>
        <p:txBody>
          <a:bodyPr>
            <a:normAutofit lnSpcReduction="10000"/>
          </a:bodyPr>
          <a:lstStyle/>
          <a:p>
            <a:pPr marL="216863" marR="206357" indent="-514350" algn="ctr">
              <a:lnSpc>
                <a:spcPct val="103800"/>
              </a:lnSpc>
              <a:buNone/>
            </a:pPr>
            <a:r>
              <a:rPr lang="el-GR" sz="2400" spc="-62" dirty="0" smtClean="0">
                <a:solidFill>
                  <a:srgbClr val="FF0000"/>
                </a:solidFill>
                <a:latin typeface="Tahoma"/>
                <a:cs typeface="Tahoma"/>
              </a:rPr>
              <a:t>Καθορίζει τις </a:t>
            </a:r>
            <a:r>
              <a:rPr lang="en-US" sz="2400" spc="53" dirty="0" smtClean="0">
                <a:solidFill>
                  <a:srgbClr val="FF0000"/>
                </a:solidFill>
                <a:latin typeface="Tahoma"/>
                <a:cs typeface="Tahoma"/>
              </a:rPr>
              <a:t>BE &amp; BB </a:t>
            </a:r>
            <a:r>
              <a:rPr lang="el-GR" sz="2400" spc="-62" dirty="0" smtClean="0">
                <a:solidFill>
                  <a:srgbClr val="FF0000"/>
                </a:solidFill>
                <a:latin typeface="Tahoma"/>
                <a:cs typeface="Tahoma"/>
              </a:rPr>
              <a:t>από τη μέτρηση των </a:t>
            </a:r>
            <a:r>
              <a:rPr lang="en-US" sz="2400" spc="124" dirty="0" smtClean="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lang="en-US" sz="2400" dirty="0" smtClean="0">
                <a:solidFill>
                  <a:srgbClr val="FF0000"/>
                </a:solidFill>
                <a:latin typeface="Tahoma"/>
                <a:cs typeface="Tahoma"/>
              </a:rPr>
              <a:t>aCO</a:t>
            </a:r>
            <a:r>
              <a:rPr lang="en-US" sz="2400" baseline="-25000" dirty="0" smtClean="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lang="el-GR" sz="2400" spc="44" dirty="0" smtClean="0">
                <a:solidFill>
                  <a:srgbClr val="FF0000"/>
                </a:solidFill>
                <a:latin typeface="Tahoma"/>
                <a:cs typeface="Tahoma"/>
              </a:rPr>
              <a:t>, </a:t>
            </a:r>
            <a:r>
              <a:rPr lang="en-US" sz="2400" spc="-9" dirty="0" smtClean="0">
                <a:solidFill>
                  <a:srgbClr val="FF0000"/>
                </a:solidFill>
                <a:latin typeface="Tahoma"/>
                <a:cs typeface="Tahoma"/>
              </a:rPr>
              <a:t>pH</a:t>
            </a:r>
            <a:r>
              <a:rPr lang="el-GR" sz="2400" spc="-9" dirty="0" smtClean="0">
                <a:solidFill>
                  <a:srgbClr val="FF0000"/>
                </a:solidFill>
                <a:latin typeface="Tahoma"/>
                <a:cs typeface="Tahoma"/>
              </a:rPr>
              <a:t> &amp;</a:t>
            </a:r>
            <a:r>
              <a:rPr lang="en-US" sz="2400" spc="-9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en-US" sz="2400" spc="-9" dirty="0" smtClean="0">
                <a:solidFill>
                  <a:srgbClr val="FF0000"/>
                </a:solidFill>
                <a:latin typeface="Tahoma"/>
                <a:cs typeface="Tahoma"/>
              </a:rPr>
              <a:t>HCO</a:t>
            </a:r>
            <a:r>
              <a:rPr lang="en-US" sz="2400" spc="-9" baseline="-25000" dirty="0" smtClean="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lang="el-GR" sz="2400" spc="-9" baseline="30000" dirty="0" smtClean="0">
                <a:solidFill>
                  <a:srgbClr val="FF0000"/>
                </a:solidFill>
                <a:latin typeface="Tahoma"/>
                <a:cs typeface="Tahoma"/>
              </a:rPr>
              <a:t>-</a:t>
            </a:r>
            <a:r>
              <a:rPr lang="en-US" sz="2400" spc="-62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endParaRPr lang="el-GR" sz="2400" dirty="0" smtClean="0">
              <a:solidFill>
                <a:srgbClr val="FF0000"/>
              </a:solidFill>
              <a:latin typeface="Tahoma"/>
              <a:cs typeface="Tahoma"/>
            </a:endParaRPr>
          </a:p>
          <a:p>
            <a:pPr marL="216863" marR="206357" indent="-514350">
              <a:lnSpc>
                <a:spcPct val="103800"/>
              </a:lnSpc>
              <a:buNone/>
            </a:pPr>
            <a:endParaRPr lang="el-GR" sz="2400" spc="124" dirty="0" smtClean="0">
              <a:latin typeface="Tahoma"/>
              <a:cs typeface="Tahoma"/>
            </a:endParaRPr>
          </a:p>
          <a:p>
            <a:pPr marL="216863" marR="206357" indent="-514350">
              <a:lnSpc>
                <a:spcPct val="103800"/>
              </a:lnSpc>
              <a:buNone/>
            </a:pPr>
            <a:r>
              <a:rPr lang="el-GR" sz="2400" spc="124" dirty="0" smtClean="0">
                <a:latin typeface="Tahoma"/>
                <a:cs typeface="Tahoma"/>
              </a:rPr>
              <a:t>ΣΗΜΕΙΑ</a:t>
            </a:r>
          </a:p>
          <a:p>
            <a:pPr marL="216863" marR="206357" indent="-514350">
              <a:lnSpc>
                <a:spcPct val="103800"/>
              </a:lnSpc>
              <a:buNone/>
            </a:pPr>
            <a:endParaRPr lang="el-GR" sz="2400" spc="124" dirty="0" smtClean="0">
              <a:latin typeface="Tahoma"/>
              <a:cs typeface="Tahoma"/>
            </a:endParaRPr>
          </a:p>
          <a:p>
            <a:pPr marL="216863" marR="206357" indent="-514350">
              <a:lnSpc>
                <a:spcPct val="103800"/>
              </a:lnSpc>
              <a:buNone/>
            </a:pPr>
            <a:r>
              <a:rPr lang="en-US" sz="2000" spc="142" dirty="0" smtClean="0">
                <a:latin typeface="Tahoma"/>
                <a:cs typeface="Tahoma"/>
              </a:rPr>
              <a:t>A</a:t>
            </a:r>
            <a:r>
              <a:rPr lang="en-US" sz="2000" spc="-160" dirty="0" smtClean="0">
                <a:latin typeface="Tahoma"/>
                <a:cs typeface="Tahoma"/>
              </a:rPr>
              <a:t>:</a:t>
            </a:r>
            <a:r>
              <a:rPr lang="en-US" sz="2000" spc="44" dirty="0" smtClean="0">
                <a:latin typeface="Tahoma"/>
                <a:cs typeface="Tahoma"/>
              </a:rPr>
              <a:t> </a:t>
            </a:r>
            <a:r>
              <a:rPr lang="en-US" sz="2000" spc="-9" dirty="0" smtClean="0">
                <a:latin typeface="Tahoma"/>
                <a:cs typeface="Tahoma"/>
              </a:rPr>
              <a:t>pH</a:t>
            </a:r>
            <a:r>
              <a:rPr lang="en-US" sz="2000" spc="53" dirty="0" smtClean="0">
                <a:latin typeface="Tahoma"/>
                <a:cs typeface="Tahoma"/>
              </a:rPr>
              <a:t> </a:t>
            </a:r>
            <a:r>
              <a:rPr lang="el-GR" sz="2000" spc="-18" dirty="0" smtClean="0">
                <a:latin typeface="Tahoma"/>
                <a:cs typeface="Tahoma"/>
              </a:rPr>
              <a:t>σε υψηλή </a:t>
            </a:r>
            <a:r>
              <a:rPr lang="en-US" sz="2000" spc="124" dirty="0" smtClean="0">
                <a:latin typeface="Tahoma"/>
                <a:cs typeface="Tahoma"/>
              </a:rPr>
              <a:t>P</a:t>
            </a:r>
            <a:r>
              <a:rPr lang="en-US" sz="2000" dirty="0" smtClean="0">
                <a:latin typeface="Tahoma"/>
                <a:cs typeface="Tahoma"/>
              </a:rPr>
              <a:t>aCO</a:t>
            </a:r>
            <a:r>
              <a:rPr lang="en-US" sz="2000" baseline="-25000" dirty="0" smtClean="0">
                <a:latin typeface="Tahoma"/>
                <a:cs typeface="Tahoma"/>
              </a:rPr>
              <a:t>2</a:t>
            </a:r>
            <a:endParaRPr lang="el-GR" sz="2000" baseline="-25000" dirty="0" smtClean="0">
              <a:latin typeface="Tahoma"/>
              <a:cs typeface="Tahoma"/>
            </a:endParaRPr>
          </a:p>
          <a:p>
            <a:pPr marL="216863" marR="206357" indent="-514350">
              <a:lnSpc>
                <a:spcPct val="103800"/>
              </a:lnSpc>
              <a:buNone/>
            </a:pPr>
            <a:r>
              <a:rPr lang="en-US" sz="2000" spc="169" dirty="0" smtClean="0">
                <a:latin typeface="Tahoma"/>
                <a:cs typeface="Tahoma"/>
              </a:rPr>
              <a:t>B</a:t>
            </a:r>
            <a:r>
              <a:rPr lang="en-US" sz="2000" spc="-160" dirty="0" smtClean="0">
                <a:latin typeface="Tahoma"/>
                <a:cs typeface="Tahoma"/>
              </a:rPr>
              <a:t>:</a:t>
            </a:r>
            <a:r>
              <a:rPr lang="en-US" sz="2000" spc="44" dirty="0" smtClean="0">
                <a:latin typeface="Tahoma"/>
                <a:cs typeface="Tahoma"/>
              </a:rPr>
              <a:t> </a:t>
            </a:r>
            <a:r>
              <a:rPr lang="en-US" sz="2000" spc="-9" dirty="0" smtClean="0">
                <a:latin typeface="Tahoma"/>
                <a:cs typeface="Tahoma"/>
              </a:rPr>
              <a:t>pH</a:t>
            </a:r>
            <a:r>
              <a:rPr lang="en-US" sz="2000" spc="53" dirty="0" smtClean="0">
                <a:latin typeface="Tahoma"/>
                <a:cs typeface="Tahoma"/>
              </a:rPr>
              <a:t> </a:t>
            </a:r>
            <a:r>
              <a:rPr lang="el-GR" sz="2000" spc="-18" dirty="0" smtClean="0">
                <a:latin typeface="Tahoma"/>
                <a:cs typeface="Tahoma"/>
              </a:rPr>
              <a:t>σε χαμηλή </a:t>
            </a:r>
            <a:r>
              <a:rPr lang="en-US" sz="2000" spc="124" dirty="0" smtClean="0">
                <a:latin typeface="Tahoma"/>
                <a:cs typeface="Tahoma"/>
              </a:rPr>
              <a:t>P</a:t>
            </a:r>
            <a:r>
              <a:rPr lang="en-US" sz="2000" dirty="0" smtClean="0">
                <a:latin typeface="Tahoma"/>
                <a:cs typeface="Tahoma"/>
              </a:rPr>
              <a:t>aCO</a:t>
            </a:r>
            <a:r>
              <a:rPr lang="en-US" sz="2000" baseline="-25000" dirty="0" smtClean="0">
                <a:latin typeface="Tahoma"/>
                <a:cs typeface="Tahoma"/>
              </a:rPr>
              <a:t>2</a:t>
            </a:r>
            <a:endParaRPr lang="el-GR" sz="2000" dirty="0" smtClean="0">
              <a:latin typeface="Tahoma"/>
              <a:cs typeface="Tahoma"/>
            </a:endParaRPr>
          </a:p>
          <a:p>
            <a:pPr marL="216863" marR="206357" indent="-514350">
              <a:lnSpc>
                <a:spcPct val="103800"/>
              </a:lnSpc>
              <a:buNone/>
            </a:pPr>
            <a:r>
              <a:rPr lang="en-US" sz="2000" spc="107" dirty="0" smtClean="0">
                <a:latin typeface="Tahoma"/>
                <a:cs typeface="Tahoma"/>
              </a:rPr>
              <a:t>F</a:t>
            </a:r>
            <a:r>
              <a:rPr lang="en-US" sz="2000" spc="-160" dirty="0" smtClean="0">
                <a:latin typeface="Tahoma"/>
                <a:cs typeface="Tahoma"/>
              </a:rPr>
              <a:t>:</a:t>
            </a:r>
            <a:r>
              <a:rPr lang="en-US" sz="2000" spc="44" dirty="0" smtClean="0">
                <a:latin typeface="Tahoma"/>
                <a:cs typeface="Tahoma"/>
              </a:rPr>
              <a:t> </a:t>
            </a:r>
            <a:r>
              <a:rPr lang="el-GR" sz="2000" spc="-36" dirty="0" smtClean="0">
                <a:latin typeface="Tahoma"/>
                <a:cs typeface="Tahoma"/>
              </a:rPr>
              <a:t>πραγματικό</a:t>
            </a:r>
            <a:r>
              <a:rPr lang="en-US" sz="2000" spc="44" dirty="0" smtClean="0">
                <a:latin typeface="Tahoma"/>
                <a:cs typeface="Tahoma"/>
              </a:rPr>
              <a:t> </a:t>
            </a:r>
            <a:r>
              <a:rPr lang="en-US" sz="2000" spc="-9" dirty="0" smtClean="0">
                <a:latin typeface="Tahoma"/>
                <a:cs typeface="Tahoma"/>
              </a:rPr>
              <a:t>pH</a:t>
            </a:r>
            <a:r>
              <a:rPr lang="en-US" sz="2000" spc="53" dirty="0" smtClean="0">
                <a:latin typeface="Tahoma"/>
                <a:cs typeface="Tahoma"/>
              </a:rPr>
              <a:t> </a:t>
            </a:r>
            <a:r>
              <a:rPr lang="el-GR" sz="2000" spc="53" dirty="0" smtClean="0">
                <a:latin typeface="Tahoma"/>
                <a:cs typeface="Tahoma"/>
              </a:rPr>
              <a:t>του αίματος, επιτρέπει τον υπολογισμό της πραγματικής </a:t>
            </a:r>
            <a:r>
              <a:rPr lang="en-US" sz="2000" spc="124" dirty="0" smtClean="0">
                <a:latin typeface="Tahoma"/>
                <a:cs typeface="Tahoma"/>
              </a:rPr>
              <a:t>P</a:t>
            </a:r>
            <a:r>
              <a:rPr lang="en-US" sz="2000" spc="-18" dirty="0" smtClean="0">
                <a:latin typeface="Tahoma"/>
                <a:cs typeface="Tahoma"/>
              </a:rPr>
              <a:t>aCO</a:t>
            </a:r>
            <a:r>
              <a:rPr lang="en-US" sz="2000" baseline="-25000" dirty="0" smtClean="0">
                <a:latin typeface="Tahoma"/>
                <a:cs typeface="Tahoma"/>
              </a:rPr>
              <a:t>2</a:t>
            </a:r>
            <a:endParaRPr lang="el-GR" sz="2000" spc="-18" dirty="0" smtClean="0">
              <a:latin typeface="Tahoma"/>
              <a:cs typeface="Tahoma"/>
            </a:endParaRPr>
          </a:p>
          <a:p>
            <a:pPr marL="216863" marR="206357" indent="-514350">
              <a:lnSpc>
                <a:spcPct val="103800"/>
              </a:lnSpc>
              <a:buNone/>
            </a:pPr>
            <a:r>
              <a:rPr lang="en-US" sz="2000" spc="89" dirty="0" smtClean="0">
                <a:latin typeface="Tahoma"/>
                <a:cs typeface="Tahoma"/>
              </a:rPr>
              <a:t>C</a:t>
            </a:r>
            <a:r>
              <a:rPr lang="en-US" sz="2000" spc="-160" dirty="0" smtClean="0">
                <a:latin typeface="Tahoma"/>
                <a:cs typeface="Tahoma"/>
              </a:rPr>
              <a:t>:</a:t>
            </a:r>
            <a:r>
              <a:rPr lang="en-US" sz="2000" spc="44" dirty="0" smtClean="0">
                <a:latin typeface="Tahoma"/>
                <a:cs typeface="Tahoma"/>
              </a:rPr>
              <a:t> </a:t>
            </a:r>
            <a:r>
              <a:rPr lang="en-US" sz="2000" spc="124" dirty="0" smtClean="0">
                <a:latin typeface="Tahoma"/>
                <a:cs typeface="Tahoma"/>
              </a:rPr>
              <a:t>Base Excess</a:t>
            </a:r>
            <a:endParaRPr lang="el-GR" sz="2000" spc="-27" dirty="0" smtClean="0">
              <a:latin typeface="Tahoma"/>
              <a:cs typeface="Tahoma"/>
            </a:endParaRPr>
          </a:p>
          <a:p>
            <a:pPr marL="216863" marR="206357" indent="-514350">
              <a:lnSpc>
                <a:spcPct val="103800"/>
              </a:lnSpc>
              <a:buNone/>
            </a:pPr>
            <a:r>
              <a:rPr lang="en-US" sz="2000" spc="98" dirty="0" smtClean="0">
                <a:latin typeface="Tahoma"/>
                <a:cs typeface="Tahoma"/>
              </a:rPr>
              <a:t>D</a:t>
            </a:r>
            <a:r>
              <a:rPr lang="en-US" sz="2000" spc="-160" dirty="0" smtClean="0">
                <a:latin typeface="Tahoma"/>
                <a:cs typeface="Tahoma"/>
              </a:rPr>
              <a:t>:</a:t>
            </a:r>
            <a:r>
              <a:rPr lang="el-GR" sz="2000" spc="44" dirty="0" smtClean="0">
                <a:latin typeface="Tahoma"/>
                <a:cs typeface="Tahoma"/>
              </a:rPr>
              <a:t> </a:t>
            </a:r>
            <a:r>
              <a:rPr lang="en-US" sz="2000" spc="44" dirty="0" smtClean="0">
                <a:latin typeface="Tahoma"/>
                <a:cs typeface="Tahoma"/>
              </a:rPr>
              <a:t>Bu</a:t>
            </a:r>
            <a:r>
              <a:rPr lang="en-US" sz="2000" spc="-53" dirty="0" smtClean="0">
                <a:latin typeface="Tahoma"/>
                <a:cs typeface="Tahoma"/>
              </a:rPr>
              <a:t>ff</a:t>
            </a:r>
            <a:r>
              <a:rPr lang="en-US" sz="2000" spc="-107" dirty="0" smtClean="0">
                <a:latin typeface="Tahoma"/>
                <a:cs typeface="Tahoma"/>
              </a:rPr>
              <a:t>er</a:t>
            </a:r>
            <a:r>
              <a:rPr lang="en-US" sz="2000" spc="44" dirty="0" smtClean="0">
                <a:latin typeface="Tahoma"/>
                <a:cs typeface="Tahoma"/>
              </a:rPr>
              <a:t> </a:t>
            </a:r>
            <a:r>
              <a:rPr lang="en-US" sz="2000" spc="-53" dirty="0" smtClean="0">
                <a:latin typeface="Tahoma"/>
                <a:cs typeface="Tahoma"/>
              </a:rPr>
              <a:t>Base</a:t>
            </a:r>
            <a:endParaRPr lang="en-US" sz="2000" dirty="0" smtClean="0">
              <a:latin typeface="Tahoma"/>
              <a:cs typeface="Tahoma"/>
            </a:endParaRPr>
          </a:p>
        </p:txBody>
      </p:sp>
      <p:sp>
        <p:nvSpPr>
          <p:cNvPr id="5" name="object 4"/>
          <p:cNvSpPr>
            <a:spLocks noGrp="1"/>
          </p:cNvSpPr>
          <p:nvPr>
            <p:ph sz="half" idx="1"/>
          </p:nvPr>
        </p:nvSpPr>
        <p:spPr>
          <a:xfrm>
            <a:off x="179512" y="1785926"/>
            <a:ext cx="4316288" cy="46238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rmAutofit lnSpcReduction="10000"/>
          </a:bodyPr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5575"/>
            <a:ext cx="9144000" cy="1252538"/>
          </a:xfrm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3600" b="1" dirty="0">
                <a:solidFill>
                  <a:srgbClr val="F0AD00"/>
                </a:solidFill>
              </a:rPr>
              <a:t>Αντιρρήσεις από </a:t>
            </a:r>
            <a:r>
              <a:rPr lang="el-GR" sz="3600" b="1" dirty="0" err="1">
                <a:solidFill>
                  <a:srgbClr val="F0AD00"/>
                </a:solidFill>
              </a:rPr>
              <a:t>Schwartz</a:t>
            </a:r>
            <a:r>
              <a:rPr lang="el-GR" sz="3600" b="1" dirty="0">
                <a:solidFill>
                  <a:srgbClr val="F0AD00"/>
                </a:solidFill>
              </a:rPr>
              <a:t> &amp; </a:t>
            </a:r>
            <a:r>
              <a:rPr lang="el-GR" sz="3600" b="1" dirty="0" err="1" smtClean="0">
                <a:solidFill>
                  <a:srgbClr val="F0AD00"/>
                </a:solidFill>
              </a:rPr>
              <a:t>Relman</a:t>
            </a:r>
            <a:r>
              <a:rPr lang="el-GR" sz="3600" b="1" dirty="0" smtClean="0">
                <a:solidFill>
                  <a:srgbClr val="F0AD00"/>
                </a:solidFill>
              </a:rPr>
              <a:t> (1963) </a:t>
            </a:r>
            <a:endParaRPr lang="el-GR" sz="3600" b="1" dirty="0">
              <a:solidFill>
                <a:srgbClr val="F0AD00"/>
              </a:solidFill>
            </a:endParaRP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42875" y="1571625"/>
            <a:ext cx="8929688" cy="482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38150" indent="-319088">
              <a:buClr>
                <a:srgbClr val="F0AD00"/>
              </a:buClr>
              <a:buSzPct val="80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2400" dirty="0" smtClean="0">
                <a:solidFill>
                  <a:srgbClr val="000000"/>
                </a:solidFill>
                <a:latin typeface="Corbel" charset="0"/>
              </a:rPr>
              <a:t>Ο υπολογισμός της BE είναι ακριβής </a:t>
            </a:r>
            <a:r>
              <a:rPr lang="el-GR" sz="2400" dirty="0" err="1" smtClean="0">
                <a:solidFill>
                  <a:srgbClr val="000000"/>
                </a:solidFill>
                <a:latin typeface="Corbel" charset="0"/>
              </a:rPr>
              <a:t>in</a:t>
            </a:r>
            <a:r>
              <a:rPr lang="el-GR" sz="2400" dirty="0" smtClean="0">
                <a:solidFill>
                  <a:srgbClr val="000000"/>
                </a:solidFill>
                <a:latin typeface="Corbel" charset="0"/>
              </a:rPr>
              <a:t> vi</a:t>
            </a:r>
            <a:r>
              <a:rPr lang="en-US" sz="2400" dirty="0" err="1" smtClean="0">
                <a:solidFill>
                  <a:srgbClr val="000000"/>
                </a:solidFill>
                <a:latin typeface="Corbel" charset="0"/>
              </a:rPr>
              <a:t>tr</a:t>
            </a:r>
            <a:r>
              <a:rPr lang="el-GR" sz="2400" dirty="0" smtClean="0">
                <a:solidFill>
                  <a:srgbClr val="000000"/>
                </a:solidFill>
                <a:latin typeface="Corbel" charset="0"/>
              </a:rPr>
              <a:t>o &amp; όχι </a:t>
            </a:r>
            <a:r>
              <a:rPr lang="el-GR" sz="2400" dirty="0" err="1" smtClean="0">
                <a:solidFill>
                  <a:srgbClr val="000000"/>
                </a:solidFill>
                <a:latin typeface="Corbel" charset="0"/>
              </a:rPr>
              <a:t>in</a:t>
            </a:r>
            <a:r>
              <a:rPr lang="el-GR" sz="2400" dirty="0" smtClean="0">
                <a:solidFill>
                  <a:srgbClr val="000000"/>
                </a:solidFill>
                <a:latin typeface="Corbel" charset="0"/>
              </a:rPr>
              <a:t> </a:t>
            </a:r>
            <a:r>
              <a:rPr lang="el-GR" sz="2400" dirty="0" err="1" smtClean="0">
                <a:solidFill>
                  <a:srgbClr val="000000"/>
                </a:solidFill>
                <a:latin typeface="Corbel" charset="0"/>
              </a:rPr>
              <a:t>vivo</a:t>
            </a:r>
            <a:endParaRPr lang="el-GR" sz="2400" dirty="0" smtClean="0">
              <a:solidFill>
                <a:srgbClr val="000000"/>
              </a:solidFill>
              <a:latin typeface="Corbel" charset="0"/>
            </a:endParaRPr>
          </a:p>
          <a:p>
            <a:pPr marL="438150" indent="-319088">
              <a:buClr>
                <a:srgbClr val="F0AD00"/>
              </a:buClr>
              <a:buSzPct val="80000"/>
              <a:buFont typeface="Wingdings 2" charset="0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l-GR" sz="2400" dirty="0" smtClean="0">
              <a:solidFill>
                <a:srgbClr val="000000"/>
              </a:solidFill>
              <a:latin typeface="Corbel" charset="0"/>
            </a:endParaRPr>
          </a:p>
          <a:p>
            <a:pPr marL="438150" indent="-319088">
              <a:buClr>
                <a:srgbClr val="F0AD00"/>
              </a:buClr>
              <a:buSzPct val="80000"/>
              <a:buFont typeface="Wingdings 2" charset="0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2400" dirty="0" smtClean="0">
                <a:solidFill>
                  <a:srgbClr val="000000"/>
                </a:solidFill>
                <a:latin typeface="Corbel" charset="0"/>
              </a:rPr>
              <a:t>Η </a:t>
            </a:r>
            <a:r>
              <a:rPr lang="en-US" sz="2400" dirty="0" smtClean="0">
                <a:solidFill>
                  <a:srgbClr val="000000"/>
                </a:solidFill>
                <a:latin typeface="Corbel" charset="0"/>
              </a:rPr>
              <a:t>BE</a:t>
            </a:r>
            <a:r>
              <a:rPr lang="el-GR" sz="2400" dirty="0" smtClean="0">
                <a:solidFill>
                  <a:srgbClr val="000000"/>
                </a:solidFill>
                <a:latin typeface="Corbel" charset="0"/>
              </a:rPr>
              <a:t> δεν είναι ανεξάρτητη της pCO2 </a:t>
            </a:r>
            <a:r>
              <a:rPr lang="el-GR" sz="2400" dirty="0" err="1" smtClean="0">
                <a:solidFill>
                  <a:srgbClr val="000000"/>
                </a:solidFill>
                <a:latin typeface="Corbel" charset="0"/>
              </a:rPr>
              <a:t>in</a:t>
            </a:r>
            <a:r>
              <a:rPr lang="el-GR" sz="2400" dirty="0" smtClean="0">
                <a:solidFill>
                  <a:srgbClr val="000000"/>
                </a:solidFill>
                <a:latin typeface="Corbel" charset="0"/>
              </a:rPr>
              <a:t> </a:t>
            </a:r>
            <a:r>
              <a:rPr lang="el-GR" sz="2400" dirty="0" err="1" smtClean="0">
                <a:solidFill>
                  <a:srgbClr val="000000"/>
                </a:solidFill>
                <a:latin typeface="Corbel" charset="0"/>
              </a:rPr>
              <a:t>vivo</a:t>
            </a:r>
            <a:endParaRPr lang="el-GR" sz="2400" dirty="0" smtClean="0">
              <a:solidFill>
                <a:srgbClr val="000000"/>
              </a:solidFill>
              <a:latin typeface="Corbel" charset="0"/>
            </a:endParaRPr>
          </a:p>
          <a:p>
            <a:pPr marL="438150" indent="-319088" hangingPunct="1"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l-GR" sz="2400" dirty="0">
              <a:solidFill>
                <a:srgbClr val="000000"/>
              </a:solidFill>
              <a:latin typeface="Corbel" charset="0"/>
            </a:endParaRPr>
          </a:p>
          <a:p>
            <a:pPr marL="438150" indent="-319088" hangingPunct="1">
              <a:lnSpc>
                <a:spcPct val="100000"/>
              </a:lnSpc>
              <a:buClr>
                <a:srgbClr val="F0AD00"/>
              </a:buClr>
              <a:buSzPct val="80000"/>
              <a:buFont typeface="Wingdings 2" charset="0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2400" dirty="0">
                <a:solidFill>
                  <a:srgbClr val="000000"/>
                </a:solidFill>
                <a:latin typeface="Corbel" charset="0"/>
              </a:rPr>
              <a:t>Το πλάσμα είναι σε διαρκή επικοινωνία με το διάμεσο </a:t>
            </a:r>
            <a:r>
              <a:rPr lang="el-GR" sz="2400" dirty="0" smtClean="0">
                <a:solidFill>
                  <a:srgbClr val="000000"/>
                </a:solidFill>
                <a:latin typeface="Corbel" charset="0"/>
              </a:rPr>
              <a:t>υγρό (συνεχής διακίνηση ιόντων)</a:t>
            </a:r>
            <a:endParaRPr lang="en-US" sz="2400" dirty="0" smtClean="0">
              <a:solidFill>
                <a:srgbClr val="000000"/>
              </a:solidFill>
              <a:latin typeface="Corbel" charset="0"/>
            </a:endParaRPr>
          </a:p>
          <a:p>
            <a:pPr marL="438150" indent="-319088">
              <a:buClr>
                <a:srgbClr val="F0AD00"/>
              </a:buClr>
              <a:buSzPct val="8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l-GR" sz="2400" dirty="0" smtClean="0">
              <a:solidFill>
                <a:srgbClr val="000000"/>
              </a:solidFill>
              <a:latin typeface="Corbel" charset="0"/>
            </a:endParaRPr>
          </a:p>
          <a:p>
            <a:pPr marL="438150" indent="-319088">
              <a:buClr>
                <a:srgbClr val="F0AD00"/>
              </a:buClr>
              <a:buSzPct val="80000"/>
              <a:buFont typeface="Wingdings 2" charset="0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orbel" charset="0"/>
              </a:rPr>
              <a:t>I</a:t>
            </a:r>
            <a:r>
              <a:rPr lang="el-GR" sz="2400" dirty="0" smtClean="0">
                <a:solidFill>
                  <a:srgbClr val="000000"/>
                </a:solidFill>
                <a:latin typeface="Corbel" charset="0"/>
              </a:rPr>
              <a:t>n</a:t>
            </a:r>
            <a:r>
              <a:rPr lang="en-US" sz="2400" dirty="0" smtClean="0">
                <a:solidFill>
                  <a:srgbClr val="000000"/>
                </a:solidFill>
                <a:latin typeface="Corbel" charset="0"/>
              </a:rPr>
              <a:t> </a:t>
            </a:r>
            <a:r>
              <a:rPr lang="el-GR" sz="2400" dirty="0" err="1" smtClean="0">
                <a:solidFill>
                  <a:srgbClr val="000000"/>
                </a:solidFill>
                <a:latin typeface="Corbel" charset="0"/>
              </a:rPr>
              <a:t>vivo</a:t>
            </a:r>
            <a:r>
              <a:rPr lang="en-US" sz="2400" dirty="0" smtClean="0">
                <a:solidFill>
                  <a:srgbClr val="000000"/>
                </a:solidFill>
                <a:latin typeface="Corbel" charset="0"/>
              </a:rPr>
              <a:t>,</a:t>
            </a:r>
            <a:r>
              <a:rPr lang="el-GR" sz="2400" dirty="0" smtClean="0">
                <a:solidFill>
                  <a:srgbClr val="000000"/>
                </a:solidFill>
                <a:latin typeface="Corbel" charset="0"/>
              </a:rPr>
              <a:t>το</a:t>
            </a:r>
            <a:r>
              <a:rPr lang="en-US" sz="2400" dirty="0" smtClean="0">
                <a:solidFill>
                  <a:srgbClr val="000000"/>
                </a:solidFill>
                <a:latin typeface="Corbel" charset="0"/>
              </a:rPr>
              <a:t> CO2</a:t>
            </a:r>
            <a:r>
              <a:rPr lang="el-GR" sz="2400" dirty="0" smtClean="0">
                <a:solidFill>
                  <a:srgbClr val="000000"/>
                </a:solidFill>
                <a:latin typeface="Corbel" charset="0"/>
              </a:rPr>
              <a:t> ισορροπεί σε όλο το </a:t>
            </a:r>
            <a:r>
              <a:rPr lang="el-GR" sz="2400" dirty="0" err="1" smtClean="0">
                <a:solidFill>
                  <a:srgbClr val="000000"/>
                </a:solidFill>
                <a:latin typeface="Corbel" charset="0"/>
              </a:rPr>
              <a:t>εξωκυττάριο</a:t>
            </a:r>
            <a:r>
              <a:rPr lang="el-GR" sz="2400" dirty="0" smtClean="0">
                <a:solidFill>
                  <a:srgbClr val="000000"/>
                </a:solidFill>
                <a:latin typeface="Corbel" charset="0"/>
              </a:rPr>
              <a:t> χώρο</a:t>
            </a:r>
            <a:r>
              <a:rPr lang="en-US" sz="2400" dirty="0" smtClean="0">
                <a:solidFill>
                  <a:srgbClr val="000000"/>
                </a:solidFill>
                <a:latin typeface="Corbel" charset="0"/>
              </a:rPr>
              <a:t> </a:t>
            </a:r>
            <a:endParaRPr lang="el-GR" sz="2400" dirty="0" smtClean="0">
              <a:solidFill>
                <a:srgbClr val="000000"/>
              </a:solidFill>
              <a:latin typeface="Corbel" charset="0"/>
            </a:endParaRPr>
          </a:p>
          <a:p>
            <a:pPr marL="438150" indent="-319088">
              <a:buClr>
                <a:srgbClr val="F0AD00"/>
              </a:buClr>
              <a:buSzPct val="80000"/>
              <a:buFont typeface="Wingdings 2" charset="0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l-GR" sz="2400" dirty="0" smtClean="0">
              <a:solidFill>
                <a:srgbClr val="000000"/>
              </a:solidFill>
              <a:latin typeface="Corbel" charset="0"/>
            </a:endParaRPr>
          </a:p>
          <a:p>
            <a:pPr marL="438150" indent="-319088">
              <a:buClr>
                <a:srgbClr val="F0AD00"/>
              </a:buClr>
              <a:buSzPct val="80000"/>
              <a:buFont typeface="Wingdings 2" charset="0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orbel" charset="0"/>
              </a:rPr>
              <a:t>I</a:t>
            </a:r>
            <a:r>
              <a:rPr lang="el-GR" sz="2400" dirty="0" smtClean="0">
                <a:solidFill>
                  <a:srgbClr val="000000"/>
                </a:solidFill>
                <a:latin typeface="Corbel" charset="0"/>
              </a:rPr>
              <a:t>n</a:t>
            </a:r>
            <a:r>
              <a:rPr lang="en-US" sz="2400" dirty="0" smtClean="0">
                <a:solidFill>
                  <a:srgbClr val="000000"/>
                </a:solidFill>
                <a:latin typeface="Corbel" charset="0"/>
              </a:rPr>
              <a:t> </a:t>
            </a:r>
            <a:r>
              <a:rPr lang="el-GR" sz="2400" dirty="0" err="1" smtClean="0">
                <a:solidFill>
                  <a:srgbClr val="000000"/>
                </a:solidFill>
                <a:latin typeface="Corbel" charset="0"/>
              </a:rPr>
              <a:t>vivo</a:t>
            </a:r>
            <a:r>
              <a:rPr lang="el-GR" sz="2400" dirty="0" smtClean="0">
                <a:solidFill>
                  <a:srgbClr val="000000"/>
                </a:solidFill>
                <a:latin typeface="Corbel" charset="0"/>
              </a:rPr>
              <a:t> ,υπάρχει μεγαλύτερη αντιρρόπηση από την </a:t>
            </a:r>
            <a:r>
              <a:rPr lang="el-GR" sz="2400" dirty="0" err="1">
                <a:solidFill>
                  <a:srgbClr val="000000"/>
                </a:solidFill>
                <a:latin typeface="Corbel" charset="0"/>
              </a:rPr>
              <a:t>Hb</a:t>
            </a:r>
            <a:endParaRPr lang="el-GR" sz="2400" dirty="0">
              <a:solidFill>
                <a:srgbClr val="000000"/>
              </a:solidFill>
              <a:latin typeface="Corbel" charset="0"/>
            </a:endParaRPr>
          </a:p>
          <a:p>
            <a:pPr marL="438150" indent="-319088" hangingPunct="1"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l-GR" sz="2400" dirty="0">
              <a:solidFill>
                <a:srgbClr val="000000"/>
              </a:solidFill>
              <a:latin typeface="Corbe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1" y="6343635"/>
            <a:ext cx="4330002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i="1" dirty="0" smtClean="0">
                <a:latin typeface="Times New Roman" pitchFamily="16" charset="0"/>
              </a:rPr>
              <a:t>Morgan</a:t>
            </a:r>
            <a:r>
              <a:rPr lang="el-GR" b="1" i="1" dirty="0">
                <a:latin typeface="Times New Roman" pitchFamily="16" charset="0"/>
              </a:rPr>
              <a:t>,</a:t>
            </a:r>
            <a:r>
              <a:rPr lang="en-US" b="1" i="1" dirty="0" smtClean="0">
                <a:latin typeface="Times New Roman" pitchFamily="16" charset="0"/>
              </a:rPr>
              <a:t> </a:t>
            </a:r>
            <a:r>
              <a:rPr lang="en-US" b="1" i="1" dirty="0" err="1" smtClean="0">
                <a:latin typeface="Times New Roman" pitchFamily="16" charset="0"/>
              </a:rPr>
              <a:t>Austr</a:t>
            </a:r>
            <a:r>
              <a:rPr lang="en-US" b="1" i="1" dirty="0" smtClean="0">
                <a:latin typeface="Times New Roman" pitchFamily="16" charset="0"/>
              </a:rPr>
              <a:t> </a:t>
            </a:r>
            <a:r>
              <a:rPr lang="en-US" b="1" i="1" dirty="0" err="1" smtClean="0">
                <a:latin typeface="Times New Roman" pitchFamily="16" charset="0"/>
              </a:rPr>
              <a:t>Anaesth</a:t>
            </a:r>
            <a:r>
              <a:rPr lang="en-US" b="1" i="1" dirty="0" smtClean="0">
                <a:latin typeface="Times New Roman" pitchFamily="16" charset="0"/>
              </a:rPr>
              <a:t> 2003; 95-104</a:t>
            </a:r>
            <a:endParaRPr lang="en-US" b="1" i="1" dirty="0"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5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844" y="155448"/>
            <a:ext cx="9001156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53"/>
            <a:r>
              <a:rPr lang="el-GR" sz="4000" spc="89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Εξίσωση </a:t>
            </a:r>
            <a:r>
              <a:rPr lang="en-US" sz="4000" spc="16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en-US" sz="4000" spc="-89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</a:t>
            </a:r>
            <a:r>
              <a:rPr lang="en-US" sz="4000" spc="44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spc="-18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Sly</a:t>
            </a:r>
            <a:r>
              <a:rPr lang="en-US" sz="4000" spc="-89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</a:t>
            </a:r>
            <a:r>
              <a:rPr lang="en-US" sz="4000" spc="-169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endParaRPr sz="4000" spc="36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178898"/>
            <a:ext cx="9134795" cy="106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28794" y="1500174"/>
            <a:ext cx="5000660" cy="2304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53" marR="9021">
              <a:lnSpc>
                <a:spcPct val="103800"/>
              </a:lnSpc>
            </a:pPr>
            <a:r>
              <a:rPr lang="el-GR" sz="2400" spc="-44" dirty="0" smtClean="0">
                <a:latin typeface="Tahoma"/>
                <a:cs typeface="Tahoma"/>
              </a:rPr>
              <a:t>1977. Ο </a:t>
            </a:r>
            <a:r>
              <a:rPr sz="2400" spc="-44" dirty="0" err="1" smtClean="0">
                <a:latin typeface="Tahoma"/>
                <a:cs typeface="Tahoma"/>
              </a:rPr>
              <a:t>Sig</a:t>
            </a:r>
            <a:r>
              <a:rPr sz="2400" spc="-62" dirty="0" err="1" smtClean="0">
                <a:latin typeface="Tahoma"/>
                <a:cs typeface="Tahoma"/>
              </a:rPr>
              <a:t>g</a:t>
            </a:r>
            <a:r>
              <a:rPr sz="2400" spc="-151" dirty="0" err="1" smtClean="0">
                <a:latin typeface="Tahoma"/>
                <a:cs typeface="Tahoma"/>
              </a:rPr>
              <a:t>a</a:t>
            </a:r>
            <a:r>
              <a:rPr sz="2400" spc="-62" dirty="0" err="1" smtClean="0">
                <a:latin typeface="Tahoma"/>
                <a:cs typeface="Tahoma"/>
              </a:rPr>
              <a:t>rd</a:t>
            </a:r>
            <a:r>
              <a:rPr lang="el-GR" sz="2400" spc="53" dirty="0" smtClean="0">
                <a:latin typeface="Tahoma"/>
                <a:cs typeface="Tahoma"/>
              </a:rPr>
              <a:t>-</a:t>
            </a:r>
            <a:r>
              <a:rPr sz="2400" spc="-71" dirty="0" smtClean="0">
                <a:latin typeface="Tahoma"/>
                <a:cs typeface="Tahoma"/>
              </a:rPr>
              <a:t>Anders</a:t>
            </a:r>
            <a:r>
              <a:rPr lang="en-US" sz="2400" spc="-71" dirty="0" smtClean="0">
                <a:latin typeface="Tahoma"/>
                <a:cs typeface="Tahoma"/>
              </a:rPr>
              <a:t>e</a:t>
            </a:r>
            <a:r>
              <a:rPr sz="2400" spc="-71" dirty="0" smtClean="0">
                <a:latin typeface="Tahoma"/>
                <a:cs typeface="Tahoma"/>
              </a:rPr>
              <a:t>n</a:t>
            </a:r>
            <a:r>
              <a:rPr sz="2400" spc="-44" dirty="0" smtClean="0">
                <a:latin typeface="Tahoma"/>
                <a:cs typeface="Tahoma"/>
              </a:rPr>
              <a:t> </a:t>
            </a:r>
            <a:r>
              <a:rPr lang="el-GR" sz="2400" spc="-44" dirty="0" smtClean="0">
                <a:latin typeface="Tahoma"/>
                <a:cs typeface="Tahoma"/>
              </a:rPr>
              <a:t>τροποποίησε την αρχική εξίσωση </a:t>
            </a:r>
            <a:r>
              <a:rPr lang="en-US" sz="2400" spc="-44" dirty="0" smtClean="0">
                <a:latin typeface="Tahoma"/>
                <a:cs typeface="Tahoma"/>
              </a:rPr>
              <a:t>BE </a:t>
            </a:r>
            <a:r>
              <a:rPr lang="el-GR" sz="2400" spc="-44" dirty="0" smtClean="0">
                <a:latin typeface="Tahoma"/>
                <a:cs typeface="Tahoma"/>
              </a:rPr>
              <a:t>του </a:t>
            </a:r>
            <a:r>
              <a:rPr lang="en-US" sz="2400" spc="16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en-US" sz="2400" spc="-89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</a:t>
            </a:r>
            <a:r>
              <a:rPr lang="en-US" sz="2400" spc="44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spc="-18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Sly</a:t>
            </a:r>
            <a:r>
              <a:rPr lang="en-US" sz="2400" spc="-89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</a:t>
            </a:r>
            <a:r>
              <a:rPr lang="en-US" sz="2400" spc="-169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el-GR" sz="2400" spc="-44" dirty="0" smtClean="0">
                <a:latin typeface="Tahoma"/>
                <a:ea typeface="Tahoma" pitchFamily="34" charset="0"/>
                <a:cs typeface="Tahoma"/>
              </a:rPr>
              <a:t>,</a:t>
            </a:r>
            <a:r>
              <a:rPr lang="el-GR" sz="2400" spc="-44" dirty="0" smtClean="0">
                <a:latin typeface="Tahoma"/>
                <a:cs typeface="Tahoma"/>
              </a:rPr>
              <a:t> με την οποία μπορεί να υπολογίζεται η </a:t>
            </a:r>
            <a:r>
              <a:rPr lang="en-US" sz="2400" spc="-44" dirty="0" smtClean="0">
                <a:latin typeface="Tahoma"/>
                <a:cs typeface="Tahoma"/>
              </a:rPr>
              <a:t>S</a:t>
            </a:r>
            <a:r>
              <a:rPr lang="el-GR" sz="2400" spc="-44" dirty="0" smtClean="0">
                <a:latin typeface="Tahoma"/>
                <a:cs typeface="Tahoma"/>
              </a:rPr>
              <a:t>ΒΕ του ολικού αίματος από το </a:t>
            </a:r>
            <a:r>
              <a:rPr lang="en-US" sz="2400" spc="-44" dirty="0" smtClean="0">
                <a:latin typeface="Tahoma"/>
                <a:cs typeface="Tahoma"/>
              </a:rPr>
              <a:t>pH, PaCO</a:t>
            </a:r>
            <a:r>
              <a:rPr lang="en-US" sz="2400" baseline="-25000" dirty="0" smtClean="0">
                <a:latin typeface="Tahoma"/>
                <a:cs typeface="Tahoma"/>
              </a:rPr>
              <a:t>2</a:t>
            </a:r>
            <a:r>
              <a:rPr lang="en-US" sz="2400" spc="-44" dirty="0" smtClean="0">
                <a:latin typeface="Tahoma"/>
                <a:cs typeface="Tahoma"/>
              </a:rPr>
              <a:t>, &amp; </a:t>
            </a:r>
            <a:r>
              <a:rPr lang="el-GR" sz="2400" spc="-44" dirty="0" smtClean="0">
                <a:latin typeface="Tahoma"/>
                <a:cs typeface="Tahoma"/>
              </a:rPr>
              <a:t>[</a:t>
            </a:r>
            <a:r>
              <a:rPr lang="en-US" sz="2400" spc="-44" dirty="0" smtClean="0">
                <a:latin typeface="Tahoma"/>
                <a:cs typeface="Tahoma"/>
              </a:rPr>
              <a:t>Hb</a:t>
            </a:r>
            <a:r>
              <a:rPr lang="el-GR" sz="2400" spc="-44" dirty="0" smtClean="0">
                <a:latin typeface="Tahoma"/>
                <a:cs typeface="Tahoma"/>
              </a:rPr>
              <a:t>]</a:t>
            </a:r>
            <a:endParaRPr lang="el-GR" sz="2400" spc="-44" dirty="0" smtClean="0">
              <a:latin typeface="Tahoma"/>
              <a:cs typeface="Tahoma"/>
            </a:endParaRPr>
          </a:p>
          <a:p>
            <a:pPr marL="22553" marR="9021">
              <a:lnSpc>
                <a:spcPct val="103800"/>
              </a:lnSpc>
            </a:pPr>
            <a:endParaRPr lang="el-GR" sz="2400" spc="-44" dirty="0" smtClean="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72330" y="1500174"/>
            <a:ext cx="2000264" cy="25717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0350" y="4145209"/>
            <a:ext cx="8155078" cy="405306"/>
          </a:xfrm>
          <a:custGeom>
            <a:avLst/>
            <a:gdLst/>
            <a:ahLst/>
            <a:cxnLst/>
            <a:rect l="l" t="t" r="r" b="b"/>
            <a:pathLst>
              <a:path w="5142230" h="191769">
                <a:moveTo>
                  <a:pt x="5090871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91690"/>
                </a:lnTo>
                <a:lnTo>
                  <a:pt x="5141671" y="191690"/>
                </a:lnTo>
                <a:lnTo>
                  <a:pt x="5141671" y="50800"/>
                </a:lnTo>
                <a:lnTo>
                  <a:pt x="5137663" y="31075"/>
                </a:lnTo>
                <a:lnTo>
                  <a:pt x="5126749" y="14922"/>
                </a:lnTo>
                <a:lnTo>
                  <a:pt x="5110596" y="4008"/>
                </a:lnTo>
                <a:lnTo>
                  <a:pt x="5090871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0775" y="4134661"/>
            <a:ext cx="366403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53"/>
            <a:r>
              <a:rPr sz="2100" b="1" spc="124" smtClean="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lang="en-US" sz="2100" b="1" spc="124" dirty="0" smtClean="0">
                <a:solidFill>
                  <a:srgbClr val="FFFFFF"/>
                </a:solidFill>
                <a:latin typeface="Tahoma"/>
                <a:cs typeface="Tahoma"/>
              </a:rPr>
              <a:t> (</a:t>
            </a:r>
            <a:r>
              <a:rPr lang="el-GR" sz="2100" b="1" spc="124" dirty="0" smtClean="0">
                <a:solidFill>
                  <a:srgbClr val="FFFFFF"/>
                </a:solidFill>
                <a:latin typeface="Tahoma"/>
                <a:cs typeface="Tahoma"/>
              </a:rPr>
              <a:t>πλάσμα)</a:t>
            </a:r>
            <a:r>
              <a:rPr lang="en-US" sz="2100" b="1" spc="124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2100" b="1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0352" y="4523595"/>
            <a:ext cx="8154190" cy="106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0915" y="5056397"/>
            <a:ext cx="161128" cy="2147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1479" y="5136925"/>
            <a:ext cx="7912480" cy="1342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44544" y="4238700"/>
            <a:ext cx="80462" cy="2147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44544" y="4346056"/>
            <a:ext cx="80462" cy="7103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7158" y="4500570"/>
            <a:ext cx="8155078" cy="547564"/>
          </a:xfrm>
          <a:custGeom>
            <a:avLst/>
            <a:gdLst/>
            <a:ahLst/>
            <a:cxnLst/>
            <a:rect l="l" t="t" r="r" b="b"/>
            <a:pathLst>
              <a:path w="5142230" h="259080">
                <a:moveTo>
                  <a:pt x="5141671" y="0"/>
                </a:moveTo>
                <a:lnTo>
                  <a:pt x="0" y="0"/>
                </a:lnTo>
                <a:lnTo>
                  <a:pt x="0" y="207812"/>
                </a:lnTo>
                <a:lnTo>
                  <a:pt x="4008" y="227537"/>
                </a:lnTo>
                <a:lnTo>
                  <a:pt x="14922" y="243690"/>
                </a:lnTo>
                <a:lnTo>
                  <a:pt x="31075" y="254604"/>
                </a:lnTo>
                <a:lnTo>
                  <a:pt x="50800" y="258613"/>
                </a:lnTo>
                <a:lnTo>
                  <a:pt x="5090871" y="258613"/>
                </a:lnTo>
                <a:lnTo>
                  <a:pt x="5110596" y="254604"/>
                </a:lnTo>
                <a:lnTo>
                  <a:pt x="5126749" y="243690"/>
                </a:lnTo>
                <a:lnTo>
                  <a:pt x="5137663" y="227537"/>
                </a:lnTo>
                <a:lnTo>
                  <a:pt x="5141671" y="207812"/>
                </a:lnTo>
                <a:lnTo>
                  <a:pt x="5141671" y="0"/>
                </a:lnTo>
                <a:close/>
              </a:path>
            </a:pathLst>
          </a:custGeom>
          <a:solidFill>
            <a:srgbClr val="F8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44544" y="4319214"/>
            <a:ext cx="0" cy="778403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784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44544" y="4292373"/>
            <a:ext cx="0" cy="26841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44544" y="4265531"/>
            <a:ext cx="0" cy="26841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44544" y="4238690"/>
            <a:ext cx="0" cy="26841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00034" y="4643446"/>
            <a:ext cx="71316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53"/>
            <a:r>
              <a:rPr lang="en-US" sz="2000" b="1" spc="178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</a:t>
            </a:r>
            <a:r>
              <a:rPr lang="en-US" sz="2000" b="1" spc="23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spc="115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  <a:r>
              <a:rPr lang="en-US" sz="2000" b="1" spc="-62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spc="-89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el-GR" sz="2000" b="1" spc="-186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en-US" sz="2000" b="1" spc="-89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9287</a:t>
            </a:r>
            <a:r>
              <a:rPr lang="en-US" sz="2000" b="1" spc="-178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spc="-9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×</a:t>
            </a:r>
            <a:r>
              <a:rPr lang="en-US" sz="2000" b="1" spc="-24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spc="18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000" b="1" spc="115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HC</a:t>
            </a:r>
            <a:r>
              <a:rPr lang="en-US" sz="2000" b="1" spc="275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</a:t>
            </a:r>
            <a:r>
              <a:rPr lang="el-GR" sz="2000" b="1" spc="275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sz="2000" b="1" spc="586" baseline="32679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−</a:t>
            </a:r>
            <a:r>
              <a:rPr lang="en-US" sz="2000" b="1" spc="-9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−</a:t>
            </a:r>
            <a:r>
              <a:rPr lang="en-US" sz="2000" b="1" spc="-89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24</a:t>
            </a:r>
            <a:r>
              <a:rPr lang="el-GR" sz="2000" b="1" spc="-186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en-US" sz="2000" b="1" spc="-89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n-US" sz="2000" b="1" spc="-178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l-GR" sz="2000" b="1" spc="-178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+ 1</a:t>
            </a:r>
            <a:r>
              <a:rPr lang="en-US" sz="2000" b="1" spc="-89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l-GR" sz="2000" b="1" spc="-186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en-US" sz="2000" b="1" spc="-89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83</a:t>
            </a:r>
            <a:r>
              <a:rPr lang="en-US" sz="2000" b="1" spc="-178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spc="-9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×</a:t>
            </a:r>
            <a:r>
              <a:rPr lang="en-US" sz="2000" b="1" spc="-24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spc="-89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([</a:t>
            </a:r>
            <a:r>
              <a:rPr lang="en-US" sz="2000" b="1" spc="9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pH</a:t>
            </a:r>
            <a:r>
              <a:rPr lang="en-US" sz="2000" b="1" spc="-9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−</a:t>
            </a:r>
            <a:r>
              <a:rPr lang="en-US" sz="2000" b="1" spc="-89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r>
              <a:rPr lang="el-GR" sz="2000" b="1" spc="-186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en-US" sz="2000" b="1" spc="-62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n-US" sz="2000" b="1" spc="-62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]))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90350" y="5409872"/>
            <a:ext cx="8155078" cy="405306"/>
          </a:xfrm>
          <a:custGeom>
            <a:avLst/>
            <a:gdLst/>
            <a:ahLst/>
            <a:cxnLst/>
            <a:rect l="l" t="t" r="r" b="b"/>
            <a:pathLst>
              <a:path w="5142230" h="191769">
                <a:moveTo>
                  <a:pt x="5090871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91690"/>
                </a:lnTo>
                <a:lnTo>
                  <a:pt x="5141671" y="191690"/>
                </a:lnTo>
                <a:lnTo>
                  <a:pt x="5141671" y="50800"/>
                </a:lnTo>
                <a:lnTo>
                  <a:pt x="5137663" y="31075"/>
                </a:lnTo>
                <a:lnTo>
                  <a:pt x="5126749" y="14922"/>
                </a:lnTo>
                <a:lnTo>
                  <a:pt x="5110596" y="4008"/>
                </a:lnTo>
                <a:lnTo>
                  <a:pt x="5090871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50776" y="5399298"/>
            <a:ext cx="3735472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53"/>
            <a:r>
              <a:rPr sz="2100" b="1" spc="89" smtClean="0">
                <a:solidFill>
                  <a:srgbClr val="FFFFFF"/>
                </a:solidFill>
                <a:latin typeface="Tahoma"/>
                <a:cs typeface="Tahoma"/>
              </a:rPr>
              <a:t>SBE</a:t>
            </a:r>
            <a:r>
              <a:rPr lang="el-GR" sz="2100" b="1" spc="89" dirty="0" smtClean="0">
                <a:solidFill>
                  <a:srgbClr val="FFFFFF"/>
                </a:solidFill>
                <a:latin typeface="Tahoma"/>
                <a:cs typeface="Tahoma"/>
              </a:rPr>
              <a:t> (ολικό αίμα)</a:t>
            </a:r>
            <a:endParaRPr sz="2100" b="1">
              <a:latin typeface="Tahoma"/>
              <a:cs typeface="Taho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90352" y="5788260"/>
            <a:ext cx="8154190" cy="1069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644544" y="5503363"/>
            <a:ext cx="80462" cy="2147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44544" y="5610724"/>
            <a:ext cx="80462" cy="6821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5844735"/>
            <a:ext cx="9144000" cy="519383"/>
          </a:xfrm>
          <a:custGeom>
            <a:avLst/>
            <a:gdLst/>
            <a:ahLst/>
            <a:cxnLst/>
            <a:rect l="l" t="t" r="r" b="b"/>
            <a:pathLst>
              <a:path w="5142230" h="245744">
                <a:moveTo>
                  <a:pt x="5141671" y="0"/>
                </a:moveTo>
                <a:lnTo>
                  <a:pt x="0" y="0"/>
                </a:lnTo>
                <a:lnTo>
                  <a:pt x="0" y="194463"/>
                </a:lnTo>
                <a:lnTo>
                  <a:pt x="4008" y="214188"/>
                </a:lnTo>
                <a:lnTo>
                  <a:pt x="14922" y="230341"/>
                </a:lnTo>
                <a:lnTo>
                  <a:pt x="31075" y="241255"/>
                </a:lnTo>
                <a:lnTo>
                  <a:pt x="50800" y="245264"/>
                </a:lnTo>
                <a:lnTo>
                  <a:pt x="5090871" y="245264"/>
                </a:lnTo>
                <a:lnTo>
                  <a:pt x="5110596" y="241255"/>
                </a:lnTo>
                <a:lnTo>
                  <a:pt x="5126749" y="230341"/>
                </a:lnTo>
                <a:lnTo>
                  <a:pt x="5137663" y="214188"/>
                </a:lnTo>
                <a:lnTo>
                  <a:pt x="5141671" y="194463"/>
                </a:lnTo>
                <a:lnTo>
                  <a:pt x="5141671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644544" y="5583880"/>
            <a:ext cx="0" cy="750220"/>
          </a:xfrm>
          <a:custGeom>
            <a:avLst/>
            <a:gdLst/>
            <a:ahLst/>
            <a:cxnLst/>
            <a:rect l="l" t="t" r="r" b="b"/>
            <a:pathLst>
              <a:path h="354964">
                <a:moveTo>
                  <a:pt x="0" y="35449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644544" y="5557038"/>
            <a:ext cx="0" cy="26841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644544" y="5530196"/>
            <a:ext cx="0" cy="26841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644544" y="5503355"/>
            <a:ext cx="0" cy="26841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" y="5892778"/>
            <a:ext cx="91440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SBE = {[HCO</a:t>
            </a:r>
            <a:r>
              <a:rPr lang="en-US" sz="2000" b="1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pl-PL" sz="2000" b="1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pl-PL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]</a:t>
            </a:r>
            <a:r>
              <a:rPr lang="el-G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pl-PL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24</a:t>
            </a:r>
            <a:r>
              <a:rPr lang="el-G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pl-PL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l-G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l-PL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lang="el-G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l-PL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pl-PL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l-G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pl-PL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pl-PL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×[Hb]+</a:t>
            </a:r>
            <a:r>
              <a:rPr lang="pl-PL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r>
              <a:rPr lang="el-G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pl-PL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r>
              <a:rPr lang="pl-PL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)×(pH</a:t>
            </a:r>
            <a:r>
              <a:rPr lang="el-G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pl-PL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r>
              <a:rPr lang="el-G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pl-PL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pl-PL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)}</a:t>
            </a:r>
            <a:r>
              <a:rPr lang="el-G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l-PL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×</a:t>
            </a:r>
            <a:r>
              <a:rPr lang="el-G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(1</a:t>
            </a:r>
            <a:r>
              <a:rPr lang="el-G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el-G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023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×[Hb])</a:t>
            </a:r>
          </a:p>
        </p:txBody>
      </p:sp>
      <p:sp>
        <p:nvSpPr>
          <p:cNvPr id="37" name="object 8"/>
          <p:cNvSpPr/>
          <p:nvPr/>
        </p:nvSpPr>
        <p:spPr>
          <a:xfrm>
            <a:off x="73206" y="1428735"/>
            <a:ext cx="1712712" cy="25717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3643306" y="6415073"/>
            <a:ext cx="5258697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i="1" dirty="0" smtClean="0">
                <a:latin typeface="Times New Roman" pitchFamily="16" charset="0"/>
              </a:rPr>
              <a:t>Morgan</a:t>
            </a:r>
            <a:r>
              <a:rPr lang="el-GR" b="1" i="1" dirty="0" smtClean="0">
                <a:latin typeface="Times New Roman" pitchFamily="16" charset="0"/>
              </a:rPr>
              <a:t>, </a:t>
            </a:r>
            <a:r>
              <a:rPr lang="en-US" b="1" i="1" dirty="0" err="1" smtClean="0">
                <a:latin typeface="Times New Roman" pitchFamily="16" charset="0"/>
              </a:rPr>
              <a:t>Clin</a:t>
            </a:r>
            <a:r>
              <a:rPr lang="en-US" b="1" i="1" dirty="0" smtClean="0">
                <a:latin typeface="Times New Roman" pitchFamily="16" charset="0"/>
              </a:rPr>
              <a:t> </a:t>
            </a:r>
            <a:r>
              <a:rPr lang="en-US" b="1" i="1" dirty="0" err="1" smtClean="0">
                <a:latin typeface="Times New Roman" pitchFamily="16" charset="0"/>
              </a:rPr>
              <a:t>Biochem</a:t>
            </a:r>
            <a:r>
              <a:rPr lang="en-US" b="1" i="1" dirty="0" smtClean="0">
                <a:latin typeface="Times New Roman" pitchFamily="16" charset="0"/>
              </a:rPr>
              <a:t> Rev 2009; 30:41-54</a:t>
            </a:r>
            <a:endParaRPr lang="en-US" b="1" i="1" dirty="0">
              <a:latin typeface="Times New Roman" pitchFamily="16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2876" y="155448"/>
            <a:ext cx="8858280" cy="125272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Σχέση  </a:t>
            </a:r>
            <a:r>
              <a:rPr lang="en-US" dirty="0" smtClean="0"/>
              <a:t>BE/paCO2</a:t>
            </a:r>
            <a:r>
              <a:rPr lang="el-GR" dirty="0" smtClean="0"/>
              <a:t> ανάλογα με την </a:t>
            </a:r>
            <a:r>
              <a:rPr lang="en-US" dirty="0" err="1" smtClean="0"/>
              <a:t>Hb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42725"/>
            <a:ext cx="8858312" cy="488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1" y="6415073"/>
            <a:ext cx="4330002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i="1" dirty="0" smtClean="0">
                <a:latin typeface="Times New Roman" pitchFamily="16" charset="0"/>
              </a:rPr>
              <a:t>Morgan</a:t>
            </a:r>
            <a:r>
              <a:rPr lang="el-GR" b="1" i="1" dirty="0" smtClean="0">
                <a:latin typeface="Times New Roman" pitchFamily="16" charset="0"/>
              </a:rPr>
              <a:t>, </a:t>
            </a:r>
            <a:r>
              <a:rPr lang="en-US" b="1" i="1" dirty="0" err="1" smtClean="0">
                <a:latin typeface="Times New Roman" pitchFamily="16" charset="0"/>
              </a:rPr>
              <a:t>Austr</a:t>
            </a:r>
            <a:r>
              <a:rPr lang="en-US" b="1" i="1" dirty="0" smtClean="0">
                <a:latin typeface="Times New Roman" pitchFamily="16" charset="0"/>
              </a:rPr>
              <a:t> </a:t>
            </a:r>
            <a:r>
              <a:rPr lang="en-US" b="1" i="1" dirty="0" err="1" smtClean="0">
                <a:latin typeface="Times New Roman" pitchFamily="16" charset="0"/>
              </a:rPr>
              <a:t>Anaesth</a:t>
            </a:r>
            <a:r>
              <a:rPr lang="en-US" b="1" i="1" dirty="0" smtClean="0">
                <a:latin typeface="Times New Roman" pitchFamily="16" charset="0"/>
              </a:rPr>
              <a:t> 2003; 95-104</a:t>
            </a:r>
            <a:endParaRPr lang="en-US" b="1" i="1" dirty="0">
              <a:latin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96712"/>
            <a:ext cx="8229600" cy="1403462"/>
          </a:xfrm>
        </p:spPr>
        <p:txBody>
          <a:bodyPr>
            <a:normAutofit fontScale="90000"/>
          </a:bodyPr>
          <a:lstStyle/>
          <a:p>
            <a:pPr algn="ctr"/>
            <a:r>
              <a:rPr lang="el-GR" spc="-133" dirty="0" smtClean="0"/>
              <a:t>Σχολή Κοπεγχάγης</a:t>
            </a:r>
            <a:r>
              <a:rPr lang="el-GR" spc="-169" dirty="0" smtClean="0"/>
              <a:t> </a:t>
            </a:r>
            <a:br>
              <a:rPr lang="el-GR" spc="-169" dirty="0" smtClean="0"/>
            </a:br>
            <a:r>
              <a:rPr lang="el-GR" spc="-169" dirty="0" smtClean="0"/>
              <a:t>4 </a:t>
            </a:r>
            <a:r>
              <a:rPr lang="en-US" spc="-169" dirty="0" smtClean="0"/>
              <a:t>Rules of thumb</a:t>
            </a:r>
            <a:r>
              <a:rPr lang="el-GR" spc="-169" dirty="0" smtClean="0"/>
              <a:t> </a:t>
            </a:r>
            <a:r>
              <a:rPr lang="el-GR" dirty="0" smtClean="0"/>
              <a:t>-</a:t>
            </a:r>
            <a:r>
              <a:rPr lang="en-US" dirty="0" smtClean="0"/>
              <a:t> PaCO2/SBE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79512" y="1773936"/>
            <a:ext cx="4316288" cy="4623816"/>
          </a:xfrm>
        </p:spPr>
        <p:txBody>
          <a:bodyPr>
            <a:normAutofit/>
          </a:bodyPr>
          <a:lstStyle/>
          <a:p>
            <a:r>
              <a:rPr lang="el-GR" dirty="0" smtClean="0"/>
              <a:t>Οξεία αναπνευστική οξέωση &amp; </a:t>
            </a:r>
            <a:r>
              <a:rPr lang="el-GR" dirty="0" err="1" smtClean="0"/>
              <a:t>αλκάλωση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Χρόνια αναπνευστική οξέωση &amp; </a:t>
            </a:r>
            <a:r>
              <a:rPr lang="el-GR" dirty="0" err="1" smtClean="0"/>
              <a:t>αλκάλωση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Μεταβολική οξέωση</a:t>
            </a:r>
          </a:p>
          <a:p>
            <a:endParaRPr lang="el-GR" dirty="0" smtClean="0"/>
          </a:p>
          <a:p>
            <a:r>
              <a:rPr lang="el-GR" dirty="0" smtClean="0"/>
              <a:t>Μεταβολική </a:t>
            </a:r>
            <a:r>
              <a:rPr lang="el-GR" dirty="0" err="1" smtClean="0"/>
              <a:t>αλκάλωση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l-GR" dirty="0" smtClean="0"/>
          </a:p>
          <a:p>
            <a:r>
              <a:rPr lang="el-GR" dirty="0" smtClean="0"/>
              <a:t>Δ</a:t>
            </a:r>
            <a:r>
              <a:rPr lang="en-US" dirty="0" smtClean="0"/>
              <a:t>SBE=0 x</a:t>
            </a:r>
            <a:r>
              <a:rPr lang="el-GR" dirty="0" smtClean="0"/>
              <a:t> Δ</a:t>
            </a:r>
            <a:r>
              <a:rPr lang="en-US" dirty="0" smtClean="0"/>
              <a:t>PaCO2</a:t>
            </a: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Δ</a:t>
            </a:r>
            <a:r>
              <a:rPr lang="en-US" dirty="0" smtClean="0"/>
              <a:t>SBE=0.4 x </a:t>
            </a:r>
            <a:r>
              <a:rPr lang="el-GR" dirty="0" smtClean="0"/>
              <a:t>Δ</a:t>
            </a:r>
            <a:r>
              <a:rPr lang="en-US" dirty="0" smtClean="0"/>
              <a:t>PaCO2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Δ</a:t>
            </a:r>
            <a:r>
              <a:rPr lang="en-US" dirty="0" smtClean="0"/>
              <a:t>PaCO2=</a:t>
            </a:r>
            <a:r>
              <a:rPr lang="el-GR" dirty="0" smtClean="0"/>
              <a:t>Δ</a:t>
            </a:r>
            <a:r>
              <a:rPr lang="en-US" dirty="0" smtClean="0"/>
              <a:t>SBE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Δ</a:t>
            </a:r>
            <a:r>
              <a:rPr lang="en-US" dirty="0" smtClean="0"/>
              <a:t>PaCO2=0</a:t>
            </a:r>
            <a:r>
              <a:rPr lang="el-GR" dirty="0" smtClean="0"/>
              <a:t>,</a:t>
            </a:r>
            <a:r>
              <a:rPr lang="en-US" dirty="0" smtClean="0"/>
              <a:t>6 </a:t>
            </a:r>
            <a:r>
              <a:rPr lang="en-US" dirty="0" smtClean="0"/>
              <a:t>x </a:t>
            </a:r>
            <a:r>
              <a:rPr lang="el-GR" dirty="0" smtClean="0"/>
              <a:t>Δ</a:t>
            </a:r>
            <a:r>
              <a:rPr lang="en-US" dirty="0" smtClean="0"/>
              <a:t>SBE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5" name="object 3"/>
          <p:cNvSpPr/>
          <p:nvPr/>
        </p:nvSpPr>
        <p:spPr>
          <a:xfrm>
            <a:off x="0" y="714356"/>
            <a:ext cx="9134795" cy="106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72001" y="6415073"/>
            <a:ext cx="4330002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i="1" dirty="0" smtClean="0">
                <a:latin typeface="Times New Roman" pitchFamily="16" charset="0"/>
              </a:rPr>
              <a:t>Morgan</a:t>
            </a:r>
            <a:r>
              <a:rPr lang="el-GR" b="1" i="1" dirty="0">
                <a:latin typeface="Times New Roman" pitchFamily="16" charset="0"/>
              </a:rPr>
              <a:t>,</a:t>
            </a:r>
            <a:r>
              <a:rPr lang="en-US" b="1" i="1" dirty="0" smtClean="0">
                <a:latin typeface="Times New Roman" pitchFamily="16" charset="0"/>
              </a:rPr>
              <a:t> </a:t>
            </a:r>
            <a:r>
              <a:rPr lang="en-US" b="1" i="1" dirty="0" err="1" smtClean="0">
                <a:latin typeface="Times New Roman" pitchFamily="16" charset="0"/>
              </a:rPr>
              <a:t>Austr</a:t>
            </a:r>
            <a:r>
              <a:rPr lang="en-US" b="1" i="1" dirty="0" smtClean="0">
                <a:latin typeface="Times New Roman" pitchFamily="16" charset="0"/>
              </a:rPr>
              <a:t> </a:t>
            </a:r>
            <a:r>
              <a:rPr lang="en-US" b="1" i="1" dirty="0" err="1" smtClean="0">
                <a:latin typeface="Times New Roman" pitchFamily="16" charset="0"/>
              </a:rPr>
              <a:t>Anaesth</a:t>
            </a:r>
            <a:r>
              <a:rPr lang="en-US" b="1" i="1" dirty="0" smtClean="0">
                <a:latin typeface="Times New Roman" pitchFamily="16" charset="0"/>
              </a:rPr>
              <a:t> 2003; 95-104</a:t>
            </a:r>
            <a:endParaRPr lang="en-US" b="1" i="1" dirty="0">
              <a:latin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71414"/>
            <a:ext cx="91440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53" algn="ctr"/>
            <a:r>
              <a:rPr lang="el-GR" sz="4000" spc="-160" dirty="0" smtClean="0"/>
              <a:t>Υπολογισμός  </a:t>
            </a:r>
            <a:r>
              <a:rPr lang="en-US" sz="4000" spc="-160" dirty="0" smtClean="0"/>
              <a:t>S</a:t>
            </a:r>
            <a:r>
              <a:rPr sz="4000" spc="-160" smtClean="0"/>
              <a:t>B</a:t>
            </a:r>
            <a:r>
              <a:rPr lang="en-US" sz="4000" spc="-160" dirty="0" smtClean="0"/>
              <a:t>E</a:t>
            </a:r>
            <a:r>
              <a:rPr sz="4000" spc="18" smtClean="0"/>
              <a:t> </a:t>
            </a:r>
            <a:r>
              <a:rPr lang="el-GR" sz="4000" spc="18" dirty="0" smtClean="0"/>
              <a:t>με υπολογιστή</a:t>
            </a:r>
            <a:endParaRPr sz="4000" spc="-186" dirty="0"/>
          </a:p>
        </p:txBody>
      </p:sp>
      <p:sp>
        <p:nvSpPr>
          <p:cNvPr id="3" name="object 3"/>
          <p:cNvSpPr/>
          <p:nvPr/>
        </p:nvSpPr>
        <p:spPr>
          <a:xfrm>
            <a:off x="0" y="1321774"/>
            <a:ext cx="9134795" cy="106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4282" y="1785926"/>
            <a:ext cx="8920513" cy="4500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155575"/>
            <a:ext cx="9001125" cy="1252538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4500" b="1">
                <a:solidFill>
                  <a:srgbClr val="F0AD00"/>
                </a:solidFill>
              </a:rPr>
              <a:t>Χαρακτηριστικά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1438" y="1489075"/>
            <a:ext cx="8929687" cy="2154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38150" indent="-319088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2400" b="1" dirty="0">
                <a:solidFill>
                  <a:srgbClr val="000000"/>
                </a:solidFill>
                <a:latin typeface="Corbel" charset="0"/>
              </a:rPr>
              <a:t>ΠΛΕΟΝΕΚΤΗΜΑΤΑ</a:t>
            </a:r>
          </a:p>
          <a:p>
            <a:pPr marL="438150" indent="-319088" hangingPunct="1">
              <a:lnSpc>
                <a:spcPct val="100000"/>
              </a:lnSpc>
              <a:buClr>
                <a:srgbClr val="F0AD00"/>
              </a:buClr>
              <a:buSzPct val="80000"/>
              <a:buFont typeface="Wingdings 2" charset="0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2400" dirty="0">
                <a:solidFill>
                  <a:srgbClr val="000000"/>
                </a:solidFill>
                <a:latin typeface="Corbel" charset="0"/>
              </a:rPr>
              <a:t>Η SBE </a:t>
            </a:r>
            <a:r>
              <a:rPr lang="el-GR" sz="2400" dirty="0" smtClean="0">
                <a:solidFill>
                  <a:srgbClr val="000000"/>
                </a:solidFill>
                <a:latin typeface="Corbel" charset="0"/>
              </a:rPr>
              <a:t>αποτελεί </a:t>
            </a:r>
            <a:r>
              <a:rPr lang="el-GR" sz="2400" dirty="0" smtClean="0">
                <a:latin typeface="Corbel" charset="0"/>
              </a:rPr>
              <a:t>σχετικά ανεξάρτητο </a:t>
            </a:r>
            <a:r>
              <a:rPr lang="el-GR" sz="2400" dirty="0">
                <a:solidFill>
                  <a:srgbClr val="000000"/>
                </a:solidFill>
                <a:latin typeface="Corbel" charset="0"/>
              </a:rPr>
              <a:t>από την pCO2 δείκτη των μεταβολικών διαταραχών της ΟΒΙ</a:t>
            </a:r>
          </a:p>
          <a:p>
            <a:pPr marL="438150" indent="-319088" hangingPunct="1">
              <a:lnSpc>
                <a:spcPct val="100000"/>
              </a:lnSpc>
              <a:buClr>
                <a:srgbClr val="F0AD00"/>
              </a:buClr>
              <a:buSzPct val="80000"/>
              <a:buFont typeface="Wingdings 2" charset="0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2400" dirty="0">
                <a:solidFill>
                  <a:srgbClr val="000000"/>
                </a:solidFill>
                <a:latin typeface="Corbel" charset="0"/>
              </a:rPr>
              <a:t>Αποτελεί αξιόπιστη ποσοτική μέθοδο εκτίμησης του ολικού αίματος  </a:t>
            </a:r>
            <a:r>
              <a:rPr lang="el-GR" sz="2400" dirty="0" err="1">
                <a:solidFill>
                  <a:srgbClr val="000000"/>
                </a:solidFill>
                <a:latin typeface="Corbel" charset="0"/>
              </a:rPr>
              <a:t>in</a:t>
            </a:r>
            <a:r>
              <a:rPr lang="el-GR" sz="2400" dirty="0">
                <a:solidFill>
                  <a:srgbClr val="000000"/>
                </a:solidFill>
                <a:latin typeface="Corbel" charset="0"/>
              </a:rPr>
              <a:t> </a:t>
            </a:r>
            <a:r>
              <a:rPr lang="el-GR" sz="2400" dirty="0" err="1">
                <a:solidFill>
                  <a:srgbClr val="000000"/>
                </a:solidFill>
                <a:latin typeface="Corbel" charset="0"/>
              </a:rPr>
              <a:t>vivo</a:t>
            </a:r>
            <a:endParaRPr lang="el-GR" sz="2400" dirty="0">
              <a:solidFill>
                <a:srgbClr val="000000"/>
              </a:solidFill>
              <a:latin typeface="Corbel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71438" y="3500438"/>
            <a:ext cx="8929687" cy="3357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38150" indent="-319088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2400" b="1" dirty="0">
                <a:solidFill>
                  <a:srgbClr val="000000"/>
                </a:solidFill>
                <a:latin typeface="Corbel" charset="0"/>
              </a:rPr>
              <a:t>ΜΕΙΟΝΕΚΤΗΜΑΤΑ</a:t>
            </a:r>
          </a:p>
          <a:p>
            <a:pPr marL="438150" indent="-319088" hangingPunct="1">
              <a:lnSpc>
                <a:spcPct val="100000"/>
              </a:lnSpc>
              <a:buClr>
                <a:srgbClr val="F0AD00"/>
              </a:buClr>
              <a:buSzPct val="80000"/>
              <a:buFont typeface="Wingdings 2" charset="0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2400" dirty="0">
                <a:solidFill>
                  <a:srgbClr val="000000"/>
                </a:solidFill>
                <a:latin typeface="Corbel" charset="0"/>
              </a:rPr>
              <a:t>Τα </a:t>
            </a:r>
            <a:r>
              <a:rPr lang="el-GR" sz="2400" dirty="0" err="1">
                <a:solidFill>
                  <a:srgbClr val="000000"/>
                </a:solidFill>
                <a:latin typeface="Corbel" charset="0"/>
              </a:rPr>
              <a:t>st</a:t>
            </a:r>
            <a:r>
              <a:rPr lang="el-GR" sz="2400" dirty="0">
                <a:solidFill>
                  <a:srgbClr val="000000"/>
                </a:solidFill>
                <a:latin typeface="Corbel" charset="0"/>
              </a:rPr>
              <a:t> HCO</a:t>
            </a:r>
            <a:r>
              <a:rPr lang="el-GR" sz="2400" baseline="-25000" dirty="0">
                <a:solidFill>
                  <a:srgbClr val="000000"/>
                </a:solidFill>
                <a:latin typeface="Corbel" charset="0"/>
              </a:rPr>
              <a:t>3</a:t>
            </a:r>
            <a:r>
              <a:rPr lang="el-GR" sz="2400" dirty="0">
                <a:solidFill>
                  <a:srgbClr val="000000"/>
                </a:solidFill>
                <a:latin typeface="Corbel" charset="0"/>
              </a:rPr>
              <a:t>- &amp; η BE δεν είναι μετρούμενες αλλά υπολογιζόμενες μεταβλητές από τύπους ή νομογράμματα</a:t>
            </a:r>
          </a:p>
          <a:p>
            <a:pPr marL="438150" indent="-319088" hangingPunct="1">
              <a:lnSpc>
                <a:spcPct val="100000"/>
              </a:lnSpc>
              <a:buClr>
                <a:srgbClr val="F0AD00"/>
              </a:buClr>
              <a:buSzPct val="80000"/>
              <a:buFont typeface="Wingdings 2" charset="0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2400" dirty="0">
                <a:solidFill>
                  <a:srgbClr val="000000"/>
                </a:solidFill>
                <a:latin typeface="Corbel" charset="0"/>
              </a:rPr>
              <a:t>Η BE δεν είναι εντελώς ανεξάρτητη της pCO2 </a:t>
            </a:r>
            <a:r>
              <a:rPr lang="el-GR" sz="2400" dirty="0" err="1">
                <a:solidFill>
                  <a:srgbClr val="000000"/>
                </a:solidFill>
                <a:latin typeface="Corbel" charset="0"/>
              </a:rPr>
              <a:t>in</a:t>
            </a:r>
            <a:r>
              <a:rPr lang="el-GR" sz="2400" dirty="0">
                <a:solidFill>
                  <a:srgbClr val="000000"/>
                </a:solidFill>
                <a:latin typeface="Corbel" charset="0"/>
              </a:rPr>
              <a:t> </a:t>
            </a:r>
            <a:r>
              <a:rPr lang="el-GR" sz="2400" dirty="0" err="1">
                <a:solidFill>
                  <a:srgbClr val="000000"/>
                </a:solidFill>
                <a:latin typeface="Corbel" charset="0"/>
              </a:rPr>
              <a:t>vivo</a:t>
            </a:r>
            <a:r>
              <a:rPr lang="el-GR" sz="2400" dirty="0">
                <a:solidFill>
                  <a:srgbClr val="000000"/>
                </a:solidFill>
                <a:latin typeface="Corbel" charset="0"/>
              </a:rPr>
              <a:t>, &amp; δεν διαχωρίζει την αντιρρόπηση σε αναπνευστική διαταραχή από την παρουσία και μεταβολικής διαταραχής</a:t>
            </a:r>
          </a:p>
          <a:p>
            <a:pPr marL="438150" indent="-319088" hangingPunct="1">
              <a:lnSpc>
                <a:spcPct val="100000"/>
              </a:lnSpc>
              <a:buClr>
                <a:srgbClr val="F0AD00"/>
              </a:buClr>
              <a:buSzPct val="80000"/>
              <a:buFont typeface="Wingdings 2" charset="0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2400" dirty="0">
                <a:solidFill>
                  <a:srgbClr val="000000"/>
                </a:solidFill>
                <a:latin typeface="Corbel" charset="0"/>
              </a:rPr>
              <a:t>Ο υπολογισμός της SBE μπορεί να μην είναι ακριβής, επειδή γίνεται </a:t>
            </a:r>
            <a:r>
              <a:rPr lang="el-GR" sz="2400" dirty="0" err="1">
                <a:solidFill>
                  <a:srgbClr val="000000"/>
                </a:solidFill>
                <a:latin typeface="Corbel" charset="0"/>
              </a:rPr>
              <a:t>in</a:t>
            </a:r>
            <a:r>
              <a:rPr lang="el-GR" sz="2400" dirty="0">
                <a:solidFill>
                  <a:srgbClr val="000000"/>
                </a:solidFill>
                <a:latin typeface="Corbel" charset="0"/>
              </a:rPr>
              <a:t> </a:t>
            </a:r>
            <a:r>
              <a:rPr lang="el-GR" sz="2400" dirty="0" err="1">
                <a:solidFill>
                  <a:srgbClr val="000000"/>
                </a:solidFill>
                <a:latin typeface="Corbel" charset="0"/>
              </a:rPr>
              <a:t>vitro</a:t>
            </a:r>
            <a:r>
              <a:rPr lang="el-GR" sz="2400" dirty="0">
                <a:solidFill>
                  <a:srgbClr val="000000"/>
                </a:solidFill>
                <a:latin typeface="Corbel" charset="0"/>
              </a:rPr>
              <a:t>, και να είναι αναξιόπιστος επί παρουσίας </a:t>
            </a:r>
            <a:r>
              <a:rPr lang="el-GR" sz="2400" dirty="0" err="1">
                <a:solidFill>
                  <a:srgbClr val="000000"/>
                </a:solidFill>
                <a:latin typeface="Corbel" charset="0"/>
              </a:rPr>
              <a:t>υποαλβουμιναιμίας</a:t>
            </a:r>
            <a:r>
              <a:rPr lang="el-GR" sz="2400" dirty="0">
                <a:solidFill>
                  <a:srgbClr val="000000"/>
                </a:solidFill>
                <a:latin typeface="Corbel" charset="0"/>
              </a:rPr>
              <a:t> &amp; </a:t>
            </a:r>
            <a:r>
              <a:rPr lang="el-GR" sz="2400" dirty="0" err="1" smtClean="0">
                <a:solidFill>
                  <a:srgbClr val="000000"/>
                </a:solidFill>
                <a:latin typeface="Corbel" charset="0"/>
              </a:rPr>
              <a:t>υποφωσφαταιμίας</a:t>
            </a:r>
            <a:endParaRPr lang="el-GR" sz="2400" dirty="0" smtClean="0">
              <a:solidFill>
                <a:srgbClr val="000000"/>
              </a:solidFill>
              <a:latin typeface="Corbel" charset="0"/>
            </a:endParaRPr>
          </a:p>
          <a:p>
            <a:pPr marL="438150" indent="-319088" hangingPunct="1">
              <a:lnSpc>
                <a:spcPct val="100000"/>
              </a:lnSpc>
              <a:buClr>
                <a:srgbClr val="F0AD00"/>
              </a:buClr>
              <a:buSzPct val="80000"/>
              <a:buFont typeface="Wingdings 2" charset="0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l-GR" sz="2400" dirty="0">
              <a:solidFill>
                <a:srgbClr val="000000"/>
              </a:solidFill>
              <a:latin typeface="Corbe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918" y="155448"/>
            <a:ext cx="8686800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53"/>
            <a:r>
              <a:rPr lang="el-GR" spc="-142" dirty="0" smtClean="0"/>
              <a:t>Εναλλακτική μέθοδος </a:t>
            </a:r>
            <a:r>
              <a:rPr lang="en-US" spc="-142" dirty="0" smtClean="0"/>
              <a:t>Ste</a:t>
            </a:r>
            <a:r>
              <a:rPr lang="en-US" spc="-302" dirty="0" smtClean="0"/>
              <a:t>w</a:t>
            </a:r>
            <a:r>
              <a:rPr lang="en-US" spc="-293" dirty="0" smtClean="0"/>
              <a:t>a</a:t>
            </a:r>
            <a:r>
              <a:rPr lang="en-US" spc="-36" dirty="0" smtClean="0"/>
              <a:t>rt</a:t>
            </a:r>
            <a:endParaRPr spc="-169" dirty="0"/>
          </a:p>
        </p:txBody>
      </p:sp>
      <p:sp>
        <p:nvSpPr>
          <p:cNvPr id="3" name="object 3"/>
          <p:cNvSpPr/>
          <p:nvPr/>
        </p:nvSpPr>
        <p:spPr>
          <a:xfrm>
            <a:off x="0" y="1178898"/>
            <a:ext cx="9134795" cy="106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4282" y="2219012"/>
            <a:ext cx="6072230" cy="246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53" marR="9021" algn="ctr">
              <a:lnSpc>
                <a:spcPct val="106700"/>
              </a:lnSpc>
            </a:pPr>
            <a:r>
              <a:rPr lang="en-US" sz="3100" spc="-44" dirty="0" smtClean="0">
                <a:cs typeface="Calibri"/>
              </a:rPr>
              <a:t>1980’s. </a:t>
            </a:r>
            <a:r>
              <a:rPr lang="el-GR" sz="3100" spc="-44" dirty="0" smtClean="0">
                <a:cs typeface="Calibri"/>
              </a:rPr>
              <a:t>Ποιος είναι ο ρόλος των </a:t>
            </a:r>
            <a:r>
              <a:rPr lang="el-GR" sz="3100" spc="-53" dirty="0" err="1" smtClean="0">
                <a:cs typeface="Calibri"/>
              </a:rPr>
              <a:t>διττανθρακικών</a:t>
            </a:r>
            <a:r>
              <a:rPr lang="el-GR" sz="3100" spc="-53" dirty="0" smtClean="0">
                <a:cs typeface="Calibri"/>
              </a:rPr>
              <a:t> </a:t>
            </a:r>
            <a:r>
              <a:rPr sz="3100" spc="293" smtClean="0">
                <a:cs typeface="Calibri"/>
              </a:rPr>
              <a:t> </a:t>
            </a:r>
            <a:r>
              <a:rPr lang="el-GR" sz="3100" spc="293" dirty="0" smtClean="0">
                <a:cs typeface="Calibri"/>
              </a:rPr>
              <a:t>στην </a:t>
            </a:r>
            <a:r>
              <a:rPr lang="el-GR" sz="3100" spc="293" dirty="0" err="1" smtClean="0">
                <a:cs typeface="Calibri"/>
              </a:rPr>
              <a:t>οξεοβασική</a:t>
            </a:r>
            <a:r>
              <a:rPr lang="el-GR" sz="3100" spc="293" dirty="0" smtClean="0">
                <a:cs typeface="Calibri"/>
              </a:rPr>
              <a:t> ισορροπία</a:t>
            </a:r>
            <a:r>
              <a:rPr sz="3100" spc="-89" smtClean="0">
                <a:cs typeface="Calibri"/>
              </a:rPr>
              <a:t>?</a:t>
            </a:r>
            <a:endParaRPr sz="3100" dirty="0">
              <a:cs typeface="Tahoma"/>
            </a:endParaRPr>
          </a:p>
          <a:p>
            <a:pPr marL="906617" algn="ctr">
              <a:spcBef>
                <a:spcPts val="771"/>
              </a:spcBef>
            </a:pPr>
            <a:r>
              <a:rPr lang="el-GR" sz="5400" spc="-293" dirty="0" smtClean="0">
                <a:solidFill>
                  <a:srgbClr val="FF0000"/>
                </a:solidFill>
                <a:latin typeface="Tahoma"/>
                <a:cs typeface="Tahoma"/>
              </a:rPr>
              <a:t>Κανένας </a:t>
            </a:r>
            <a:r>
              <a:rPr sz="5400" spc="-293" smtClean="0">
                <a:solidFill>
                  <a:srgbClr val="FF0000"/>
                </a:solidFill>
                <a:latin typeface="Tahoma"/>
                <a:cs typeface="Tahoma"/>
              </a:rPr>
              <a:t>!</a:t>
            </a:r>
            <a:endParaRPr sz="5400" dirty="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99144" y="1500174"/>
            <a:ext cx="2573450" cy="3429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14678" y="6415073"/>
            <a:ext cx="5687325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i="1" dirty="0" smtClean="0">
                <a:latin typeface="Times New Roman" pitchFamily="16" charset="0"/>
              </a:rPr>
              <a:t>Stewart</a:t>
            </a:r>
            <a:r>
              <a:rPr lang="el-GR" b="1" i="1" dirty="0" smtClean="0">
                <a:latin typeface="Times New Roman" pitchFamily="16" charset="0"/>
              </a:rPr>
              <a:t>,</a:t>
            </a:r>
            <a:r>
              <a:rPr lang="en-US" b="1" i="1" dirty="0" smtClean="0">
                <a:latin typeface="Times New Roman" pitchFamily="16" charset="0"/>
              </a:rPr>
              <a:t> </a:t>
            </a:r>
            <a:r>
              <a:rPr lang="en-US" b="1" i="1" dirty="0" smtClean="0">
                <a:latin typeface="Times New Roman" pitchFamily="16" charset="0"/>
              </a:rPr>
              <a:t>Can J </a:t>
            </a:r>
            <a:r>
              <a:rPr lang="en-US" b="1" i="1" dirty="0" err="1" smtClean="0">
                <a:latin typeface="Times New Roman" pitchFamily="16" charset="0"/>
              </a:rPr>
              <a:t>Physiol</a:t>
            </a:r>
            <a:r>
              <a:rPr lang="en-US" b="1" i="1" dirty="0" smtClean="0">
                <a:latin typeface="Times New Roman" pitchFamily="16" charset="0"/>
              </a:rPr>
              <a:t> </a:t>
            </a:r>
            <a:r>
              <a:rPr lang="en-US" b="1" i="1" dirty="0" err="1" smtClean="0">
                <a:latin typeface="Times New Roman" pitchFamily="16" charset="0"/>
              </a:rPr>
              <a:t>Pharmacol</a:t>
            </a:r>
            <a:r>
              <a:rPr lang="en-US" b="1" i="1" dirty="0" smtClean="0">
                <a:latin typeface="Times New Roman" pitchFamily="16" charset="0"/>
              </a:rPr>
              <a:t> 1983; 61:1444-61</a:t>
            </a:r>
            <a:endParaRPr lang="en-US" b="1" i="1" dirty="0">
              <a:latin typeface="Times New Roman" pitchFamily="16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406" y="155448"/>
            <a:ext cx="8929718" cy="125272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Φυσιολογία </a:t>
            </a:r>
            <a:r>
              <a:rPr lang="el-GR" dirty="0" err="1" smtClean="0"/>
              <a:t>Οξεοβασικής</a:t>
            </a:r>
            <a:r>
              <a:rPr lang="el-GR" dirty="0" smtClean="0"/>
              <a:t> Ισορροπίας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44" y="1428736"/>
            <a:ext cx="8786874" cy="4429156"/>
          </a:xfrm>
        </p:spPr>
        <p:txBody>
          <a:bodyPr>
            <a:noAutofit/>
          </a:bodyPr>
          <a:lstStyle/>
          <a:p>
            <a:r>
              <a:rPr lang="el-GR" sz="2400" dirty="0" smtClean="0"/>
              <a:t> Η </a:t>
            </a:r>
            <a:r>
              <a:rPr lang="en-US" sz="2400" dirty="0" err="1" smtClean="0"/>
              <a:t>cH</a:t>
            </a:r>
            <a:r>
              <a:rPr lang="en-US" sz="2400" dirty="0" smtClean="0"/>
              <a:t>+</a:t>
            </a:r>
            <a:r>
              <a:rPr lang="el-GR" sz="2400" dirty="0" smtClean="0"/>
              <a:t> στο αίμα &amp; άλλα βιολογικά υγρά κατέχει κεντρική θέση &amp; είναι από τις πλέον ισχυρά ρυθμιζόμενες μεταβλητές.</a:t>
            </a:r>
          </a:p>
          <a:p>
            <a:endParaRPr lang="el-GR" sz="2400" dirty="0" smtClean="0"/>
          </a:p>
          <a:p>
            <a:r>
              <a:rPr lang="el-GR" sz="2400" dirty="0" smtClean="0"/>
              <a:t>Οξείες μεταβολές του</a:t>
            </a:r>
            <a:r>
              <a:rPr lang="el-GR" sz="2400" spc="-53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spc="-53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pH</a:t>
            </a:r>
            <a:r>
              <a:rPr lang="el-GR" sz="2400" dirty="0" smtClean="0"/>
              <a:t> αίματος, προκαλούν 1</a:t>
            </a:r>
            <a:r>
              <a:rPr lang="el-GR" sz="2400" baseline="30000" dirty="0" smtClean="0"/>
              <a:t>0</a:t>
            </a:r>
            <a:r>
              <a:rPr lang="el-GR" sz="2400" dirty="0" smtClean="0"/>
              <a:t>παθείς διαταραχές της ΟΒΙ, και επάγουν ισχυρές ρυθμιστικές αντιδράσεις στα κύτταρα &amp; όργανα. </a:t>
            </a:r>
            <a:endParaRPr lang="en-US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Οι μηχανισμοί που διατηρούν την ΟΒΙ σε τοπικό &amp; συστηματικό επίπεδο δεν έχουν μελετηθεί πλήρως.</a:t>
            </a:r>
          </a:p>
          <a:p>
            <a:endParaRPr lang="el-GR" sz="2400" dirty="0" smtClean="0"/>
          </a:p>
          <a:p>
            <a:r>
              <a:rPr lang="el-GR" sz="2400" dirty="0" smtClean="0"/>
              <a:t>Υπάρχει αρκετή διχογνωμία για την καταλληλότερη μέθοδο εκτίμησης των ΟΒ διαταραχών.</a:t>
            </a:r>
            <a:endParaRPr lang="el-GR" sz="24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864573" y="6343635"/>
            <a:ext cx="3599425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i="1" dirty="0" smtClean="0">
                <a:latin typeface="Times New Roman" pitchFamily="16" charset="0"/>
              </a:rPr>
              <a:t>JA </a:t>
            </a:r>
            <a:r>
              <a:rPr lang="en-US" b="1" i="1" dirty="0" err="1" smtClean="0">
                <a:latin typeface="Times New Roman" pitchFamily="16" charset="0"/>
              </a:rPr>
              <a:t>Kellum</a:t>
            </a:r>
            <a:r>
              <a:rPr lang="el-GR" b="1" i="1" dirty="0">
                <a:latin typeface="Times New Roman" pitchFamily="16" charset="0"/>
              </a:rPr>
              <a:t>,</a:t>
            </a:r>
            <a:r>
              <a:rPr lang="en-US" b="1" i="1" dirty="0" smtClean="0">
                <a:latin typeface="Times New Roman" pitchFamily="16" charset="0"/>
              </a:rPr>
              <a:t> </a:t>
            </a:r>
            <a:r>
              <a:rPr lang="en-US" b="1" i="1" dirty="0" err="1" smtClean="0">
                <a:latin typeface="Times New Roman" pitchFamily="16" charset="0"/>
              </a:rPr>
              <a:t>Crit</a:t>
            </a:r>
            <a:r>
              <a:rPr lang="en-US" b="1" i="1" dirty="0" smtClean="0">
                <a:latin typeface="Times New Roman" pitchFamily="16" charset="0"/>
              </a:rPr>
              <a:t> Care 2000; 4:6-14 </a:t>
            </a:r>
            <a:endParaRPr lang="en-US" b="1" i="1" dirty="0">
              <a:latin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844" y="307611"/>
            <a:ext cx="8786874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53"/>
            <a:r>
              <a:rPr lang="el-GR" spc="-142" dirty="0" smtClean="0"/>
              <a:t>Εναλλακτική μέθοδος </a:t>
            </a:r>
            <a:r>
              <a:rPr lang="en-US" spc="-142" dirty="0" smtClean="0"/>
              <a:t>Ste</a:t>
            </a:r>
            <a:r>
              <a:rPr lang="en-US" spc="-302" dirty="0" smtClean="0"/>
              <a:t>w</a:t>
            </a:r>
            <a:r>
              <a:rPr lang="en-US" spc="-293" dirty="0" smtClean="0"/>
              <a:t>a</a:t>
            </a:r>
            <a:r>
              <a:rPr lang="en-US" spc="-36" dirty="0" smtClean="0"/>
              <a:t>rt</a:t>
            </a:r>
            <a:endParaRPr spc="-169" dirty="0"/>
          </a:p>
        </p:txBody>
      </p:sp>
      <p:sp>
        <p:nvSpPr>
          <p:cNvPr id="3" name="object 3"/>
          <p:cNvSpPr/>
          <p:nvPr/>
        </p:nvSpPr>
        <p:spPr>
          <a:xfrm>
            <a:off x="0" y="1178898"/>
            <a:ext cx="9134795" cy="106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0058" y="3609910"/>
            <a:ext cx="5756289" cy="405306"/>
          </a:xfrm>
          <a:custGeom>
            <a:avLst/>
            <a:gdLst/>
            <a:ahLst/>
            <a:cxnLst/>
            <a:rect l="l" t="t" r="r" b="b"/>
            <a:pathLst>
              <a:path w="3629660" h="191769">
                <a:moveTo>
                  <a:pt x="3578835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91690"/>
                </a:lnTo>
                <a:lnTo>
                  <a:pt x="3629635" y="191690"/>
                </a:lnTo>
                <a:lnTo>
                  <a:pt x="3629635" y="50800"/>
                </a:lnTo>
                <a:lnTo>
                  <a:pt x="3625626" y="31075"/>
                </a:lnTo>
                <a:lnTo>
                  <a:pt x="3614712" y="14922"/>
                </a:lnTo>
                <a:lnTo>
                  <a:pt x="3598559" y="4008"/>
                </a:lnTo>
                <a:lnTo>
                  <a:pt x="3578835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0060" y="3988295"/>
            <a:ext cx="5756246" cy="106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0623" y="4935906"/>
            <a:ext cx="161128" cy="214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1189" y="5016432"/>
            <a:ext cx="5514556" cy="134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56309" y="3703398"/>
            <a:ext cx="80483" cy="2147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56309" y="3810751"/>
            <a:ext cx="80483" cy="11251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0058" y="4081883"/>
            <a:ext cx="5756289" cy="962267"/>
          </a:xfrm>
          <a:custGeom>
            <a:avLst/>
            <a:gdLst/>
            <a:ahLst/>
            <a:cxnLst/>
            <a:rect l="l" t="t" r="r" b="b"/>
            <a:pathLst>
              <a:path w="3629660" h="455294">
                <a:moveTo>
                  <a:pt x="3629635" y="0"/>
                </a:moveTo>
                <a:lnTo>
                  <a:pt x="0" y="0"/>
                </a:lnTo>
                <a:lnTo>
                  <a:pt x="0" y="404079"/>
                </a:lnTo>
                <a:lnTo>
                  <a:pt x="4008" y="423804"/>
                </a:lnTo>
                <a:lnTo>
                  <a:pt x="14922" y="439957"/>
                </a:lnTo>
                <a:lnTo>
                  <a:pt x="31075" y="450871"/>
                </a:lnTo>
                <a:lnTo>
                  <a:pt x="50800" y="454880"/>
                </a:lnTo>
                <a:lnTo>
                  <a:pt x="3578835" y="454880"/>
                </a:lnTo>
                <a:lnTo>
                  <a:pt x="3598559" y="450871"/>
                </a:lnTo>
                <a:lnTo>
                  <a:pt x="3614712" y="439957"/>
                </a:lnTo>
                <a:lnTo>
                  <a:pt x="3625626" y="423804"/>
                </a:lnTo>
                <a:lnTo>
                  <a:pt x="3629635" y="404079"/>
                </a:lnTo>
                <a:lnTo>
                  <a:pt x="3629635" y="0"/>
                </a:lnTo>
                <a:close/>
              </a:path>
            </a:pathLst>
          </a:custGeom>
          <a:solidFill>
            <a:srgbClr val="F8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56309" y="3783911"/>
            <a:ext cx="0" cy="1193104"/>
          </a:xfrm>
          <a:custGeom>
            <a:avLst/>
            <a:gdLst/>
            <a:ahLst/>
            <a:cxnLst/>
            <a:rect l="l" t="t" r="r" b="b"/>
            <a:pathLst>
              <a:path h="564514">
                <a:moveTo>
                  <a:pt x="0" y="56411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56309" y="3757069"/>
            <a:ext cx="0" cy="26841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56309" y="3730227"/>
            <a:ext cx="0" cy="26841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56309" y="3703386"/>
            <a:ext cx="0" cy="26841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42844" y="2300883"/>
            <a:ext cx="6143668" cy="2584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201">
              <a:buFont typeface="Arial" pitchFamily="34" charset="0"/>
              <a:buChar char="•"/>
            </a:pPr>
            <a:r>
              <a:rPr lang="el-GR" sz="2400" spc="-27" dirty="0" smtClean="0">
                <a:cs typeface="Tahoma"/>
              </a:rPr>
              <a:t>Ποσοτική ανάλυση της απόκλισης του</a:t>
            </a:r>
            <a:r>
              <a:rPr sz="2400" spc="44" smtClean="0">
                <a:cs typeface="Tahoma"/>
              </a:rPr>
              <a:t> </a:t>
            </a:r>
            <a:r>
              <a:rPr sz="2400" spc="-9" smtClean="0">
                <a:cs typeface="Tahoma"/>
              </a:rPr>
              <a:t>pH</a:t>
            </a:r>
            <a:endParaRPr sz="2400">
              <a:cs typeface="Tahoma"/>
            </a:endParaRPr>
          </a:p>
          <a:p>
            <a:pPr marL="514201" marR="9021">
              <a:lnSpc>
                <a:spcPct val="103800"/>
              </a:lnSpc>
              <a:spcBef>
                <a:spcPts val="524"/>
              </a:spcBef>
              <a:buFont typeface="Arial" pitchFamily="34" charset="0"/>
              <a:buChar char="•"/>
            </a:pPr>
            <a:r>
              <a:rPr lang="el-GR" sz="2400" spc="-9" dirty="0" smtClean="0">
                <a:cs typeface="Tahoma"/>
              </a:rPr>
              <a:t>Εκτιμά το ποσό του οξέος ή της βάσης που επηρεάζει την απόκλιση του </a:t>
            </a:r>
            <a:r>
              <a:rPr sz="2400" spc="44" smtClean="0">
                <a:cs typeface="Tahoma"/>
              </a:rPr>
              <a:t> </a:t>
            </a:r>
            <a:r>
              <a:rPr sz="2400" spc="-9" smtClean="0">
                <a:cs typeface="Tahoma"/>
              </a:rPr>
              <a:t>pH</a:t>
            </a:r>
            <a:endParaRPr sz="2400">
              <a:cs typeface="Tahoma"/>
            </a:endParaRPr>
          </a:p>
          <a:p>
            <a:pPr marL="22553">
              <a:spcBef>
                <a:spcPts val="1341"/>
              </a:spcBef>
            </a:pPr>
            <a:r>
              <a:rPr lang="el-GR" sz="2100" spc="89" dirty="0" smtClean="0">
                <a:solidFill>
                  <a:srgbClr val="FFFFFF"/>
                </a:solidFill>
                <a:cs typeface="Tahoma"/>
              </a:rPr>
              <a:t>		</a:t>
            </a:r>
            <a:r>
              <a:rPr lang="el-GR" sz="2400" b="1" spc="89" dirty="0" smtClean="0">
                <a:solidFill>
                  <a:srgbClr val="FFFFFF"/>
                </a:solidFill>
                <a:cs typeface="Tahoma"/>
              </a:rPr>
              <a:t>Μεταβλητές</a:t>
            </a:r>
            <a:endParaRPr sz="2400" b="1">
              <a:cs typeface="Tahoma"/>
            </a:endParaRPr>
          </a:p>
          <a:p>
            <a:pPr marL="514201" marR="443158">
              <a:lnSpc>
                <a:spcPts val="3177"/>
              </a:lnSpc>
              <a:spcBef>
                <a:spcPts val="98"/>
              </a:spcBef>
              <a:buFont typeface="Arial" pitchFamily="34" charset="0"/>
              <a:buChar char="•"/>
            </a:pPr>
            <a:r>
              <a:rPr lang="el-GR" sz="2400" spc="-124" dirty="0" smtClean="0">
                <a:cs typeface="Tahoma"/>
              </a:rPr>
              <a:t>Ανεξάρτητες</a:t>
            </a:r>
            <a:r>
              <a:rPr sz="2400" spc="44" smtClean="0">
                <a:cs typeface="Tahoma"/>
              </a:rPr>
              <a:t> </a:t>
            </a:r>
            <a:r>
              <a:rPr sz="2400" spc="80" dirty="0">
                <a:cs typeface="Tahoma"/>
              </a:rPr>
              <a:t>(</a:t>
            </a:r>
            <a:r>
              <a:rPr sz="2400" spc="62" dirty="0">
                <a:cs typeface="Tahoma"/>
              </a:rPr>
              <a:t>P</a:t>
            </a:r>
            <a:r>
              <a:rPr sz="2400" spc="-18" dirty="0">
                <a:cs typeface="Tahoma"/>
              </a:rPr>
              <a:t>aCO2,</a:t>
            </a:r>
            <a:r>
              <a:rPr sz="2400" spc="44" dirty="0">
                <a:cs typeface="Tahoma"/>
              </a:rPr>
              <a:t> </a:t>
            </a:r>
            <a:r>
              <a:rPr sz="2400" spc="-44" dirty="0">
                <a:cs typeface="Tahoma"/>
              </a:rPr>
              <a:t>SID,</a:t>
            </a:r>
            <a:r>
              <a:rPr sz="2400" spc="44" dirty="0">
                <a:cs typeface="Tahoma"/>
              </a:rPr>
              <a:t> </a:t>
            </a:r>
            <a:r>
              <a:rPr sz="2400" spc="142">
                <a:cs typeface="Tahoma"/>
              </a:rPr>
              <a:t>A</a:t>
            </a:r>
            <a:r>
              <a:rPr sz="2400" i="1" spc="199" baseline="-13071">
                <a:cs typeface="Arial"/>
              </a:rPr>
              <a:t>TOT</a:t>
            </a:r>
            <a:r>
              <a:rPr sz="2400" i="1" spc="-199" baseline="-13071">
                <a:cs typeface="Arial"/>
              </a:rPr>
              <a:t> </a:t>
            </a:r>
            <a:r>
              <a:rPr sz="2400" spc="18" smtClean="0">
                <a:cs typeface="Tahoma"/>
              </a:rPr>
              <a:t>)</a:t>
            </a:r>
            <a:endParaRPr lang="el-GR" sz="2400" spc="18" dirty="0" smtClean="0">
              <a:cs typeface="Tahoma"/>
            </a:endParaRPr>
          </a:p>
          <a:p>
            <a:pPr marL="514201" marR="443158">
              <a:lnSpc>
                <a:spcPts val="3177"/>
              </a:lnSpc>
              <a:spcBef>
                <a:spcPts val="98"/>
              </a:spcBef>
              <a:buFont typeface="Arial" pitchFamily="34" charset="0"/>
              <a:buChar char="•"/>
            </a:pPr>
            <a:r>
              <a:rPr lang="el-GR" sz="2400" spc="-53" dirty="0" smtClean="0">
                <a:cs typeface="Tahoma"/>
              </a:rPr>
              <a:t>Εξαρτημένες</a:t>
            </a:r>
            <a:r>
              <a:rPr sz="2400" spc="44" smtClean="0">
                <a:cs typeface="Tahoma"/>
              </a:rPr>
              <a:t> </a:t>
            </a:r>
            <a:r>
              <a:rPr sz="2400" spc="-9" dirty="0">
                <a:cs typeface="Tahoma"/>
              </a:rPr>
              <a:t>(pH</a:t>
            </a:r>
            <a:r>
              <a:rPr sz="2400" spc="-9">
                <a:cs typeface="Tahoma"/>
              </a:rPr>
              <a:t>,</a:t>
            </a:r>
            <a:r>
              <a:rPr sz="2400" spc="44">
                <a:cs typeface="Tahoma"/>
              </a:rPr>
              <a:t> </a:t>
            </a:r>
            <a:r>
              <a:rPr sz="2400" spc="9" smtClean="0">
                <a:cs typeface="Tahoma"/>
              </a:rPr>
              <a:t>H</a:t>
            </a:r>
            <a:r>
              <a:rPr lang="el-GR" sz="2400" spc="9" baseline="30000" dirty="0" smtClean="0">
                <a:cs typeface="Tahoma"/>
              </a:rPr>
              <a:t>+</a:t>
            </a:r>
            <a:r>
              <a:rPr sz="2400" spc="9" smtClean="0">
                <a:cs typeface="Tahoma"/>
              </a:rPr>
              <a:t>,</a:t>
            </a:r>
            <a:r>
              <a:rPr sz="2400" spc="53" smtClean="0">
                <a:cs typeface="Tahoma"/>
              </a:rPr>
              <a:t> </a:t>
            </a:r>
            <a:r>
              <a:rPr sz="2400" spc="36" dirty="0">
                <a:cs typeface="Tahoma"/>
              </a:rPr>
              <a:t>HCO</a:t>
            </a:r>
            <a:r>
              <a:rPr sz="2400" spc="18" dirty="0">
                <a:cs typeface="Tahoma"/>
              </a:rPr>
              <a:t>3</a:t>
            </a:r>
            <a:r>
              <a:rPr sz="2400" i="1" spc="719" baseline="29411" dirty="0">
                <a:cs typeface="Arial"/>
              </a:rPr>
              <a:t>−</a:t>
            </a:r>
            <a:r>
              <a:rPr sz="2400" spc="-44" dirty="0">
                <a:cs typeface="Tahoma"/>
              </a:rPr>
              <a:t>,......)</a:t>
            </a:r>
            <a:endParaRPr sz="2400"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356269" y="1545775"/>
            <a:ext cx="2308153" cy="3526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01613" y="5208589"/>
            <a:ext cx="8942387" cy="14351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27038" indent="-404813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2400" dirty="0" smtClean="0">
                <a:solidFill>
                  <a:srgbClr val="FF0000"/>
                </a:solidFill>
                <a:latin typeface="Tahoma" pitchFamily="32" charset="0"/>
              </a:rPr>
              <a:t>Κριτική στις παραδοσιακές μεθόδους</a:t>
            </a:r>
            <a:endParaRPr lang="el-GR" sz="2400" dirty="0">
              <a:solidFill>
                <a:srgbClr val="FF0000"/>
              </a:solidFill>
              <a:latin typeface="Tahoma" pitchFamily="32" charset="0"/>
            </a:endParaRPr>
          </a:p>
          <a:p>
            <a:pPr marL="427038" indent="-404813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2100" dirty="0" smtClean="0">
                <a:solidFill>
                  <a:srgbClr val="FF0000"/>
                </a:solidFill>
                <a:latin typeface="Tahoma" pitchFamily="32" charset="0"/>
              </a:rPr>
              <a:t>Περιγραφικές και όχι μηχανιστικές</a:t>
            </a:r>
          </a:p>
          <a:p>
            <a:pPr marL="427038" indent="-404813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2100" dirty="0" smtClean="0">
                <a:solidFill>
                  <a:srgbClr val="FF0000"/>
                </a:solidFill>
                <a:latin typeface="Tahoma" pitchFamily="32" charset="0"/>
              </a:rPr>
              <a:t>Περιορισμένης αξίας σε σύνθετες διαταραχές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857620" y="6343635"/>
            <a:ext cx="5014299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i="1" dirty="0" err="1" smtClean="0">
                <a:latin typeface="Times New Roman" pitchFamily="16" charset="0"/>
              </a:rPr>
              <a:t>Rastegar</a:t>
            </a:r>
            <a:r>
              <a:rPr lang="el-GR" b="1" i="1" dirty="0" smtClean="0">
                <a:latin typeface="Times New Roman" pitchFamily="16" charset="0"/>
              </a:rPr>
              <a:t>,</a:t>
            </a:r>
            <a:r>
              <a:rPr lang="en-US" b="1" i="1" dirty="0" smtClean="0">
                <a:latin typeface="Times New Roman" pitchFamily="16" charset="0"/>
              </a:rPr>
              <a:t> </a:t>
            </a:r>
            <a:r>
              <a:rPr lang="en-US" b="1" i="1" dirty="0" err="1" smtClean="0">
                <a:latin typeface="Times New Roman" pitchFamily="16" charset="0"/>
              </a:rPr>
              <a:t>Clin</a:t>
            </a:r>
            <a:r>
              <a:rPr lang="en-US" b="1" i="1" dirty="0" smtClean="0">
                <a:latin typeface="Times New Roman" pitchFamily="16" charset="0"/>
              </a:rPr>
              <a:t> J Am Soc </a:t>
            </a:r>
            <a:r>
              <a:rPr lang="en-US" b="1" i="1" dirty="0" err="1" smtClean="0">
                <a:latin typeface="Times New Roman" pitchFamily="16" charset="0"/>
              </a:rPr>
              <a:t>Nephrol</a:t>
            </a:r>
            <a:r>
              <a:rPr lang="en-US" b="1" i="1" dirty="0" smtClean="0">
                <a:latin typeface="Times New Roman" pitchFamily="16" charset="0"/>
              </a:rPr>
              <a:t> 2009; 4:1267-74 </a:t>
            </a:r>
            <a:endParaRPr lang="en-US" b="1" i="1" dirty="0">
              <a:latin typeface="Times New Roman" pitchFamily="16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1438" y="155575"/>
            <a:ext cx="8929687" cy="1252538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3600" b="1">
                <a:solidFill>
                  <a:srgbClr val="F0AD00"/>
                </a:solidFill>
              </a:rPr>
              <a:t>Εξαρτημένες &amp; ανεξάρτητες μεταβλητές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85750" y="1774825"/>
            <a:ext cx="8643938" cy="4625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38150" indent="-319088" hangingPunct="1">
              <a:lnSpc>
                <a:spcPct val="100000"/>
              </a:lnSpc>
              <a:buClr>
                <a:srgbClr val="F0AD00"/>
              </a:buClr>
              <a:buSzPct val="80000"/>
              <a:buFont typeface="Wingdings 2" charset="0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l-GR" sz="3200" b="1">
                <a:solidFill>
                  <a:srgbClr val="000000"/>
                </a:solidFill>
                <a:latin typeface="Corbel" charset="0"/>
              </a:rPr>
              <a:t>Εξαρτημένες -</a:t>
            </a:r>
            <a:r>
              <a:rPr lang="el-GR" sz="3200">
                <a:solidFill>
                  <a:srgbClr val="000000"/>
                </a:solidFill>
                <a:latin typeface="Corbel" charset="0"/>
              </a:rPr>
              <a:t> καθορίζονται εσωτερικά από το σύστημα και μπορούν να μεταβληθούν μόνο από τις μεταβολές των τιμών των ανεξάρτητων μεταβλητών</a:t>
            </a:r>
          </a:p>
          <a:p>
            <a:pPr marL="438150" indent="-319088" hangingPunct="1"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l-GR" sz="3200">
              <a:solidFill>
                <a:srgbClr val="000000"/>
              </a:solidFill>
              <a:latin typeface="Corbel" charset="0"/>
            </a:endParaRPr>
          </a:p>
          <a:p>
            <a:pPr marL="438150" indent="-319088" hangingPunct="1">
              <a:lnSpc>
                <a:spcPct val="100000"/>
              </a:lnSpc>
              <a:buClr>
                <a:srgbClr val="F0AD00"/>
              </a:buClr>
              <a:buSzPct val="80000"/>
              <a:buFont typeface="Wingdings 2" charset="0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l-GR" sz="3200" b="1">
                <a:solidFill>
                  <a:srgbClr val="000000"/>
                </a:solidFill>
                <a:latin typeface="Corbel" charset="0"/>
              </a:rPr>
              <a:t>Ανεξάρτητες -</a:t>
            </a:r>
            <a:r>
              <a:rPr lang="el-GR" sz="3200">
                <a:solidFill>
                  <a:srgbClr val="000000"/>
                </a:solidFill>
                <a:latin typeface="Corbel" charset="0"/>
              </a:rPr>
              <a:t> καθορίζονται από διαδικασίες ή καταστάσεις έξω από το σύστημα. Αυτές επιβάλλονται στο σύστημα παρά καθορίζονται από αυτό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1" y="6343635"/>
            <a:ext cx="4330002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i="1" dirty="0" smtClean="0">
                <a:latin typeface="Times New Roman" pitchFamily="16" charset="0"/>
              </a:rPr>
              <a:t>Stewart</a:t>
            </a:r>
            <a:r>
              <a:rPr lang="el-GR" b="1" i="1" dirty="0" smtClean="0">
                <a:latin typeface="Times New Roman" pitchFamily="16" charset="0"/>
              </a:rPr>
              <a:t>,</a:t>
            </a:r>
            <a:r>
              <a:rPr lang="en-US" b="1" i="1" dirty="0" smtClean="0">
                <a:latin typeface="Times New Roman" pitchFamily="16" charset="0"/>
              </a:rPr>
              <a:t> </a:t>
            </a:r>
            <a:r>
              <a:rPr lang="en-US" b="1" i="1" dirty="0" err="1" smtClean="0">
                <a:latin typeface="Times New Roman" pitchFamily="16" charset="0"/>
              </a:rPr>
              <a:t>Respir</a:t>
            </a:r>
            <a:r>
              <a:rPr lang="en-US" b="1" i="1" dirty="0" smtClean="0">
                <a:latin typeface="Times New Roman" pitchFamily="16" charset="0"/>
              </a:rPr>
              <a:t> </a:t>
            </a:r>
            <a:r>
              <a:rPr lang="en-US" b="1" i="1" dirty="0" err="1" smtClean="0">
                <a:latin typeface="Times New Roman" pitchFamily="16" charset="0"/>
              </a:rPr>
              <a:t>Physiol</a:t>
            </a:r>
            <a:r>
              <a:rPr lang="en-US" b="1" i="1" dirty="0" smtClean="0">
                <a:latin typeface="Times New Roman" pitchFamily="16" charset="0"/>
              </a:rPr>
              <a:t> 1978; 33:9-26 </a:t>
            </a:r>
            <a:endParaRPr lang="en-US" b="1" i="1" dirty="0"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5575"/>
            <a:ext cx="8229600" cy="1252538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l-GR" sz="4500" b="1">
                <a:solidFill>
                  <a:srgbClr val="F0AD00"/>
                </a:solidFill>
              </a:rPr>
              <a:t>Εναλλακτική μέθοδος Stewart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14313" y="1500175"/>
            <a:ext cx="8715375" cy="47149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38150" indent="-319088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2800" dirty="0" smtClean="0">
                <a:solidFill>
                  <a:srgbClr val="000000"/>
                </a:solidFill>
                <a:latin typeface="Corbel" charset="0"/>
              </a:rPr>
              <a:t>Εφαρμογή </a:t>
            </a:r>
            <a:r>
              <a:rPr lang="el-GR" sz="2800" dirty="0">
                <a:solidFill>
                  <a:srgbClr val="000000"/>
                </a:solidFill>
                <a:latin typeface="Corbel" charset="0"/>
              </a:rPr>
              <a:t>βασικών </a:t>
            </a:r>
            <a:r>
              <a:rPr lang="el-GR" sz="2800" dirty="0" smtClean="0">
                <a:solidFill>
                  <a:srgbClr val="000000"/>
                </a:solidFill>
                <a:latin typeface="Corbel" charset="0"/>
              </a:rPr>
              <a:t>νόμων </a:t>
            </a:r>
            <a:r>
              <a:rPr lang="el-GR" sz="2800" dirty="0" err="1">
                <a:solidFill>
                  <a:srgbClr val="000000"/>
                </a:solidFill>
                <a:latin typeface="Corbel" charset="0"/>
              </a:rPr>
              <a:t>φυσικο</a:t>
            </a:r>
            <a:r>
              <a:rPr lang="el-GR" sz="2800" dirty="0">
                <a:solidFill>
                  <a:srgbClr val="000000"/>
                </a:solidFill>
                <a:latin typeface="Corbel" charset="0"/>
              </a:rPr>
              <a:t>-χημείας </a:t>
            </a:r>
            <a:r>
              <a:rPr lang="el-GR" sz="2800" dirty="0" smtClean="0">
                <a:solidFill>
                  <a:srgbClr val="000000"/>
                </a:solidFill>
                <a:latin typeface="Corbel" charset="0"/>
              </a:rPr>
              <a:t>στα </a:t>
            </a:r>
            <a:r>
              <a:rPr lang="el-GR" sz="2800" dirty="0">
                <a:solidFill>
                  <a:srgbClr val="000000"/>
                </a:solidFill>
                <a:latin typeface="Corbel" charset="0"/>
              </a:rPr>
              <a:t>υγρά</a:t>
            </a:r>
          </a:p>
          <a:p>
            <a:pPr marL="438150" indent="-319088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l-GR" sz="2800" dirty="0">
              <a:solidFill>
                <a:srgbClr val="000000"/>
              </a:solidFill>
              <a:latin typeface="Corbel" charset="0"/>
            </a:endParaRPr>
          </a:p>
          <a:p>
            <a:pPr marL="438150" indent="-319088" hangingPunct="1">
              <a:lnSpc>
                <a:spcPct val="100000"/>
              </a:lnSpc>
              <a:buClr>
                <a:srgbClr val="F0AD00"/>
              </a:buClr>
              <a:buSzPct val="80000"/>
              <a:buFont typeface="Wingdings 2" charset="0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2800" dirty="0">
                <a:solidFill>
                  <a:srgbClr val="000000"/>
                </a:solidFill>
                <a:latin typeface="Corbel" charset="0"/>
              </a:rPr>
              <a:t>Ηλεκτρική ουδετερότητα  </a:t>
            </a:r>
          </a:p>
          <a:p>
            <a:pPr marL="730250" lvl="1" indent="-273050" hangingPunct="1">
              <a:lnSpc>
                <a:spcPct val="100000"/>
              </a:lnSpc>
              <a:spcBef>
                <a:spcPts val="563"/>
              </a:spcBef>
              <a:buClr>
                <a:srgbClr val="60B5CC"/>
              </a:buClr>
              <a:buSzPct val="90000"/>
              <a:buFont typeface="Wingdings" charset="2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2400" dirty="0">
                <a:solidFill>
                  <a:srgbClr val="000000"/>
                </a:solidFill>
                <a:latin typeface="Corbel" charset="0"/>
              </a:rPr>
              <a:t>ίσο άθροισμα κατιόντων &amp; ανιόντων ανά πάσα στιγμή</a:t>
            </a:r>
          </a:p>
          <a:p>
            <a:pPr marL="438150" indent="-319088" hangingPunct="1"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l-GR" sz="2400" dirty="0">
              <a:solidFill>
                <a:srgbClr val="000000"/>
              </a:solidFill>
              <a:latin typeface="Corbel" charset="0"/>
            </a:endParaRPr>
          </a:p>
          <a:p>
            <a:pPr marL="438150" indent="-319088" hangingPunct="1">
              <a:lnSpc>
                <a:spcPct val="100000"/>
              </a:lnSpc>
              <a:buClr>
                <a:srgbClr val="F0AD00"/>
              </a:buClr>
              <a:buSzPct val="80000"/>
              <a:buFont typeface="Wingdings 2" charset="0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2800" dirty="0">
                <a:solidFill>
                  <a:srgbClr val="000000"/>
                </a:solidFill>
                <a:latin typeface="Corbel" charset="0"/>
              </a:rPr>
              <a:t>Διατήρηση των μαζών  </a:t>
            </a:r>
          </a:p>
          <a:p>
            <a:pPr marL="730250" lvl="1" indent="-273050" hangingPunct="1">
              <a:lnSpc>
                <a:spcPct val="100000"/>
              </a:lnSpc>
              <a:spcBef>
                <a:spcPts val="563"/>
              </a:spcBef>
              <a:buClr>
                <a:srgbClr val="60B5CC"/>
              </a:buClr>
              <a:buSzPct val="90000"/>
              <a:buFont typeface="Wingdings" charset="2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2400" dirty="0">
                <a:solidFill>
                  <a:srgbClr val="000000"/>
                </a:solidFill>
                <a:latin typeface="Corbel" charset="0"/>
              </a:rPr>
              <a:t>το ποσό μιας ουσίας σε ένα διάλυμα παραμένει σταθερό εκτός εάν προστίθεται, αφαιρείται ή καταστρέφεται</a:t>
            </a:r>
          </a:p>
          <a:p>
            <a:pPr marL="438150" indent="-319088" hangingPunct="1"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l-GR" sz="2400" dirty="0">
              <a:solidFill>
                <a:srgbClr val="000000"/>
              </a:solidFill>
              <a:latin typeface="Corbel" charset="0"/>
            </a:endParaRPr>
          </a:p>
          <a:p>
            <a:pPr marL="438150" indent="-319088" hangingPunct="1">
              <a:lnSpc>
                <a:spcPct val="100000"/>
              </a:lnSpc>
              <a:buClr>
                <a:srgbClr val="F0AD00"/>
              </a:buClr>
              <a:buSzPct val="80000"/>
              <a:buFont typeface="Wingdings 2" charset="0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2800" dirty="0">
                <a:solidFill>
                  <a:srgbClr val="000000"/>
                </a:solidFill>
                <a:latin typeface="Corbel" charset="0"/>
              </a:rPr>
              <a:t>Δράση των μαζών </a:t>
            </a:r>
          </a:p>
          <a:p>
            <a:pPr marL="730250" lvl="1" indent="-273050" hangingPunct="1">
              <a:lnSpc>
                <a:spcPct val="100000"/>
              </a:lnSpc>
              <a:spcBef>
                <a:spcPts val="563"/>
              </a:spcBef>
              <a:buClr>
                <a:srgbClr val="60B5CC"/>
              </a:buClr>
              <a:buSzPct val="90000"/>
              <a:buFont typeface="Wingdings" charset="2"/>
              <a:buChar char="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2400" dirty="0">
                <a:solidFill>
                  <a:srgbClr val="000000"/>
                </a:solidFill>
                <a:latin typeface="Corbel" charset="0"/>
              </a:rPr>
              <a:t>ισορροπία των ουσιών σε πλήρη ή μερική διάσπαση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6343635"/>
            <a:ext cx="914400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i="1" dirty="0" err="1" smtClean="0">
                <a:latin typeface="Times New Roman" pitchFamily="16" charset="0"/>
              </a:rPr>
              <a:t>Kishen</a:t>
            </a:r>
            <a:r>
              <a:rPr lang="en-US" b="1" i="1" dirty="0" smtClean="0">
                <a:latin typeface="Times New Roman" pitchFamily="16" charset="0"/>
              </a:rPr>
              <a:t> </a:t>
            </a:r>
            <a:r>
              <a:rPr lang="en-US" b="1" i="1" dirty="0" smtClean="0">
                <a:latin typeface="Times New Roman" pitchFamily="16" charset="0"/>
              </a:rPr>
              <a:t>et </a:t>
            </a:r>
            <a:r>
              <a:rPr lang="en-US" b="1" i="1" dirty="0" smtClean="0">
                <a:latin typeface="Times New Roman" pitchFamily="16" charset="0"/>
              </a:rPr>
              <a:t>al</a:t>
            </a:r>
            <a:r>
              <a:rPr lang="el-GR" b="1" i="1" dirty="0" smtClean="0">
                <a:latin typeface="Times New Roman" pitchFamily="16" charset="0"/>
              </a:rPr>
              <a:t>,</a:t>
            </a:r>
            <a:r>
              <a:rPr lang="en-US" b="1" i="1" dirty="0" smtClean="0">
                <a:latin typeface="Times New Roman" pitchFamily="16" charset="0"/>
              </a:rPr>
              <a:t> </a:t>
            </a:r>
            <a:r>
              <a:rPr lang="en-US" b="1" i="1" dirty="0" smtClean="0">
                <a:latin typeface="Times New Roman" pitchFamily="16" charset="0"/>
              </a:rPr>
              <a:t>Intern Journal of Nephrology and Renovascular Disease  2014; 7:209-17 </a:t>
            </a:r>
            <a:endParaRPr lang="en-US" b="1" i="1" dirty="0"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3" dur="500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0" dur="500"/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5" dur="500"/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155448"/>
            <a:ext cx="8786874" cy="1252728"/>
          </a:xfrm>
        </p:spPr>
        <p:txBody>
          <a:bodyPr>
            <a:normAutofit/>
          </a:bodyPr>
          <a:lstStyle/>
          <a:p>
            <a:pPr algn="ctr"/>
            <a:r>
              <a:rPr lang="el-GR" sz="3600" spc="-142" dirty="0" smtClean="0"/>
              <a:t>Μέθοδος </a:t>
            </a:r>
            <a:r>
              <a:rPr lang="en-US" sz="3600" spc="-142" dirty="0" smtClean="0"/>
              <a:t>Ste</a:t>
            </a:r>
            <a:r>
              <a:rPr lang="en-US" sz="3600" spc="-302" dirty="0" smtClean="0"/>
              <a:t>w</a:t>
            </a:r>
            <a:r>
              <a:rPr lang="en-US" sz="3600" spc="-293" dirty="0" smtClean="0"/>
              <a:t>a</a:t>
            </a:r>
            <a:r>
              <a:rPr lang="en-US" sz="3600" spc="-36" dirty="0" smtClean="0"/>
              <a:t>rt</a:t>
            </a:r>
            <a:r>
              <a:rPr lang="el-GR" sz="3600" spc="-36" dirty="0" smtClean="0"/>
              <a:t> – Σημαντικοί παράγοντες που ελέγχουν τη σχέση </a:t>
            </a:r>
            <a:r>
              <a:rPr lang="en-US" sz="3600" spc="-36" dirty="0" smtClean="0"/>
              <a:t>H</a:t>
            </a:r>
            <a:r>
              <a:rPr lang="en-US" sz="3600" spc="-36" baseline="30000" dirty="0" smtClean="0"/>
              <a:t>+</a:t>
            </a:r>
            <a:r>
              <a:rPr lang="en-US" sz="3600" spc="-36" dirty="0" smtClean="0"/>
              <a:t>/HCO3</a:t>
            </a:r>
            <a:r>
              <a:rPr lang="en-US" sz="3600" spc="-36" baseline="30000" dirty="0" smtClean="0"/>
              <a:t>-</a:t>
            </a:r>
            <a:endParaRPr lang="el-GR" sz="3600" baseline="30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433" y="1571612"/>
            <a:ext cx="8661847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572140"/>
            <a:ext cx="6445508" cy="92869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214678" y="6415073"/>
            <a:ext cx="5687325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i="1" dirty="0" smtClean="0">
                <a:latin typeface="Times New Roman" pitchFamily="16" charset="0"/>
              </a:rPr>
              <a:t>Stewart</a:t>
            </a:r>
            <a:r>
              <a:rPr lang="el-GR" b="1" i="1" dirty="0" smtClean="0">
                <a:latin typeface="Times New Roman" pitchFamily="16" charset="0"/>
              </a:rPr>
              <a:t>,</a:t>
            </a:r>
            <a:r>
              <a:rPr lang="en-US" b="1" i="1" dirty="0" smtClean="0">
                <a:latin typeface="Times New Roman" pitchFamily="16" charset="0"/>
              </a:rPr>
              <a:t> </a:t>
            </a:r>
            <a:r>
              <a:rPr lang="en-US" b="1" i="1" dirty="0" smtClean="0">
                <a:latin typeface="Times New Roman" pitchFamily="16" charset="0"/>
              </a:rPr>
              <a:t>Can J </a:t>
            </a:r>
            <a:r>
              <a:rPr lang="en-US" b="1" i="1" dirty="0" err="1" smtClean="0">
                <a:latin typeface="Times New Roman" pitchFamily="16" charset="0"/>
              </a:rPr>
              <a:t>Physiol</a:t>
            </a:r>
            <a:r>
              <a:rPr lang="en-US" b="1" i="1" dirty="0" smtClean="0">
                <a:latin typeface="Times New Roman" pitchFamily="16" charset="0"/>
              </a:rPr>
              <a:t> </a:t>
            </a:r>
            <a:r>
              <a:rPr lang="en-US" b="1" i="1" dirty="0" err="1" smtClean="0">
                <a:latin typeface="Times New Roman" pitchFamily="16" charset="0"/>
              </a:rPr>
              <a:t>Pharmacol</a:t>
            </a:r>
            <a:r>
              <a:rPr lang="en-US" b="1" i="1" dirty="0" smtClean="0">
                <a:latin typeface="Times New Roman" pitchFamily="16" charset="0"/>
              </a:rPr>
              <a:t> 1983; 61:1444-61</a:t>
            </a:r>
            <a:endParaRPr lang="en-US" b="1" i="1" dirty="0">
              <a:latin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5575"/>
            <a:ext cx="8229600" cy="1252538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l-GR" sz="4500" b="1">
                <a:solidFill>
                  <a:srgbClr val="F0AD00"/>
                </a:solidFill>
              </a:rPr>
              <a:t>Εναλλακτική μέθοδος Stewart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42875" y="1774825"/>
            <a:ext cx="8858281" cy="43688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38150" indent="-319088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l-GR" sz="2800" dirty="0">
                <a:solidFill>
                  <a:srgbClr val="000000"/>
                </a:solidFill>
                <a:latin typeface="Corbel" charset="0"/>
              </a:rPr>
              <a:t>Βασικά στοιχεία της εναλλακτικής προσέγγισης </a:t>
            </a:r>
          </a:p>
          <a:p>
            <a:pPr marL="438150" indent="-319088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l-GR" sz="2800" dirty="0">
              <a:solidFill>
                <a:srgbClr val="000000"/>
              </a:solidFill>
              <a:latin typeface="Corbel" charset="0"/>
            </a:endParaRPr>
          </a:p>
          <a:p>
            <a:pPr marL="438150" indent="-319088" hangingPunct="1">
              <a:lnSpc>
                <a:spcPct val="100000"/>
              </a:lnSpc>
              <a:buClr>
                <a:srgbClr val="F0AD00"/>
              </a:buClr>
              <a:buSzPct val="80000"/>
              <a:buFont typeface="Wingdings 2" charset="0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l-GR" sz="2800" dirty="0">
                <a:solidFill>
                  <a:srgbClr val="000000"/>
                </a:solidFill>
                <a:latin typeface="Corbel" charset="0"/>
              </a:rPr>
              <a:t>Τα πρωτόνια του συστήματος προέρχονται από τη διάσπαση του Η2Ο</a:t>
            </a:r>
          </a:p>
          <a:p>
            <a:pPr marL="438150" indent="-319088" hangingPunct="1"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l-GR" sz="2800" dirty="0">
              <a:solidFill>
                <a:srgbClr val="000000"/>
              </a:solidFill>
              <a:latin typeface="Corbel" charset="0"/>
            </a:endParaRPr>
          </a:p>
          <a:p>
            <a:pPr marL="438150" indent="-319088" hangingPunct="1">
              <a:lnSpc>
                <a:spcPct val="100000"/>
              </a:lnSpc>
              <a:buClr>
                <a:srgbClr val="F0AD00"/>
              </a:buClr>
              <a:buSzPct val="80000"/>
              <a:buFont typeface="Wingdings 2" charset="0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l-GR" sz="2800" dirty="0">
                <a:solidFill>
                  <a:srgbClr val="000000"/>
                </a:solidFill>
                <a:latin typeface="Corbel" charset="0"/>
              </a:rPr>
              <a:t>Το </a:t>
            </a:r>
            <a:r>
              <a:rPr lang="el-GR" sz="2800" dirty="0" err="1">
                <a:solidFill>
                  <a:srgbClr val="000000"/>
                </a:solidFill>
                <a:latin typeface="Corbel" charset="0"/>
              </a:rPr>
              <a:t>pH</a:t>
            </a:r>
            <a:r>
              <a:rPr lang="el-GR" sz="2800" dirty="0">
                <a:solidFill>
                  <a:srgbClr val="000000"/>
                </a:solidFill>
                <a:latin typeface="Corbel" charset="0"/>
              </a:rPr>
              <a:t> του πλάσματος καθορίζεται από </a:t>
            </a:r>
            <a:r>
              <a:rPr lang="el-GR" sz="2800" dirty="0" smtClean="0">
                <a:solidFill>
                  <a:srgbClr val="000000"/>
                </a:solidFill>
                <a:latin typeface="Corbel" charset="0"/>
              </a:rPr>
              <a:t>τις </a:t>
            </a:r>
            <a:r>
              <a:rPr lang="el-GR" sz="2800" dirty="0">
                <a:solidFill>
                  <a:srgbClr val="000000"/>
                </a:solidFill>
                <a:latin typeface="Corbel" charset="0"/>
              </a:rPr>
              <a:t>ανεξάρτητες μεταβλητές PaCO2, SID &amp; A</a:t>
            </a:r>
            <a:r>
              <a:rPr lang="el-GR" sz="2800" baseline="-25000" dirty="0">
                <a:solidFill>
                  <a:srgbClr val="000000"/>
                </a:solidFill>
                <a:latin typeface="Corbel" charset="0"/>
              </a:rPr>
              <a:t>TOT</a:t>
            </a:r>
          </a:p>
          <a:p>
            <a:pPr marL="438150" indent="-319088" hangingPunct="1"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l-GR" sz="2800" dirty="0">
              <a:solidFill>
                <a:srgbClr val="000000"/>
              </a:solidFill>
              <a:latin typeface="Corbel" charset="0"/>
            </a:endParaRPr>
          </a:p>
          <a:p>
            <a:pPr marL="438150" indent="-319088">
              <a:buClr>
                <a:srgbClr val="F0AD00"/>
              </a:buClr>
              <a:buSzPct val="80000"/>
              <a:buFont typeface="Wingdings 2" charset="0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l-GR" sz="2800" dirty="0">
                <a:solidFill>
                  <a:srgbClr val="000000"/>
                </a:solidFill>
                <a:latin typeface="Corbel" charset="0"/>
              </a:rPr>
              <a:t>Η εκτίμηση του μεταβολικού </a:t>
            </a:r>
            <a:r>
              <a:rPr lang="el-GR" sz="2800" dirty="0" smtClean="0">
                <a:solidFill>
                  <a:srgbClr val="000000"/>
                </a:solidFill>
                <a:latin typeface="Corbel" charset="0"/>
              </a:rPr>
              <a:t>παράγοντα </a:t>
            </a:r>
            <a:r>
              <a:rPr lang="el-GR" sz="2800" dirty="0">
                <a:solidFill>
                  <a:srgbClr val="000000"/>
                </a:solidFill>
                <a:latin typeface="Corbel" charset="0"/>
              </a:rPr>
              <a:t>βασίζεται στην ανάλυση των SID &amp; </a:t>
            </a:r>
            <a:r>
              <a:rPr lang="el-GR" sz="2800" dirty="0" smtClean="0">
                <a:solidFill>
                  <a:srgbClr val="000000"/>
                </a:solidFill>
                <a:latin typeface="Corbel" charset="0"/>
              </a:rPr>
              <a:t>A</a:t>
            </a:r>
            <a:r>
              <a:rPr lang="el-GR" sz="2800" baseline="-25000" dirty="0" smtClean="0">
                <a:solidFill>
                  <a:srgbClr val="000000"/>
                </a:solidFill>
                <a:latin typeface="Corbel" charset="0"/>
              </a:rPr>
              <a:t>TOT</a:t>
            </a:r>
            <a:endParaRPr lang="el-GR" sz="2800" dirty="0">
              <a:solidFill>
                <a:srgbClr val="000000"/>
              </a:solidFill>
              <a:latin typeface="Corbe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6343635"/>
            <a:ext cx="914400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i="1" dirty="0" err="1" smtClean="0">
                <a:latin typeface="Times New Roman" pitchFamily="16" charset="0"/>
              </a:rPr>
              <a:t>Kishen</a:t>
            </a:r>
            <a:r>
              <a:rPr lang="en-US" b="1" i="1" dirty="0" smtClean="0">
                <a:latin typeface="Times New Roman" pitchFamily="16" charset="0"/>
              </a:rPr>
              <a:t> </a:t>
            </a:r>
            <a:r>
              <a:rPr lang="en-US" b="1" i="1" dirty="0" smtClean="0">
                <a:latin typeface="Times New Roman" pitchFamily="16" charset="0"/>
              </a:rPr>
              <a:t>et </a:t>
            </a:r>
            <a:r>
              <a:rPr lang="en-US" b="1" i="1" dirty="0" smtClean="0">
                <a:latin typeface="Times New Roman" pitchFamily="16" charset="0"/>
              </a:rPr>
              <a:t>al</a:t>
            </a:r>
            <a:r>
              <a:rPr lang="el-GR" b="1" i="1" dirty="0" smtClean="0">
                <a:latin typeface="Times New Roman" pitchFamily="16" charset="0"/>
              </a:rPr>
              <a:t>,</a:t>
            </a:r>
            <a:r>
              <a:rPr lang="en-US" b="1" i="1" dirty="0" smtClean="0">
                <a:latin typeface="Times New Roman" pitchFamily="16" charset="0"/>
              </a:rPr>
              <a:t> </a:t>
            </a:r>
            <a:r>
              <a:rPr lang="en-US" b="1" i="1" dirty="0" smtClean="0">
                <a:latin typeface="Times New Roman" pitchFamily="16" charset="0"/>
              </a:rPr>
              <a:t>Intern Journal of Nephrology and Renovascular Disease  2014; 7:209-17 </a:t>
            </a:r>
            <a:endParaRPr lang="en-US" b="1" i="1" dirty="0"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500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Ισχυρά &amp; Ασθενή Ανιόντα &amp; Κατιόντα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1406" y="1775191"/>
            <a:ext cx="8929718" cy="4625609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Ισχυρά ιόντα – πλήρως ιονισμένα</a:t>
            </a:r>
          </a:p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Na</a:t>
            </a:r>
            <a:r>
              <a:rPr lang="en-US" sz="2800" spc="240" baseline="2941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lang="en-US" sz="2800" spc="169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+K</a:t>
            </a:r>
            <a:r>
              <a:rPr lang="en-US" sz="2800" spc="240" baseline="2941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lang="en-US" sz="2800" spc="44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lang="en-US" sz="2800" spc="44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2800" spc="27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2800" spc="78" baseline="2941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800" spc="-53" baseline="29411" dirty="0"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lang="en-US" sz="2800" spc="8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+Mg</a:t>
            </a:r>
            <a:r>
              <a:rPr lang="en-US" sz="2800" spc="-53" baseline="2941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800" spc="-53" baseline="29411" dirty="0"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lang="el-GR" sz="2800" spc="8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en-US" sz="2800" spc="98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spc="98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2800" spc="18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</a:t>
            </a:r>
            <a:r>
              <a:rPr lang="en-US" sz="2800" i="1" spc="719" baseline="2941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−</a:t>
            </a:r>
            <a:r>
              <a:rPr lang="el-GR" sz="2800" spc="8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,γαλακτικό, κετόνες</a:t>
            </a:r>
            <a:r>
              <a:rPr lang="en-US" sz="2800" spc="8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l-GR" sz="2800" spc="8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l-GR" sz="2800" spc="8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l-GR" sz="2800" spc="8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Ασθενή ιόντα – ατελώς ιονισμένα</a:t>
            </a:r>
          </a:p>
          <a:p>
            <a:r>
              <a:rPr lang="en-US" sz="2800" spc="9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l-GR" sz="2800" spc="719" baseline="2941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lang="el-GR" sz="2800" spc="9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en-US" sz="2800" spc="9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spc="-9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OH</a:t>
            </a:r>
            <a:r>
              <a:rPr lang="en-US" sz="2800" spc="719" baseline="2941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−</a:t>
            </a:r>
            <a:r>
              <a:rPr lang="el-GR" sz="2800" spc="-9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spc="36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HCO</a:t>
            </a:r>
            <a:r>
              <a:rPr lang="en-US" sz="2800" spc="18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sz="2800" spc="719" baseline="2941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−</a:t>
            </a:r>
            <a:r>
              <a:rPr lang="el-GR" sz="2800" spc="36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en-US" sz="2800" spc="36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</a:t>
            </a:r>
            <a:r>
              <a:rPr lang="en-US" sz="2800" spc="36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sz="2800" spc="36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2-</a:t>
            </a:r>
            <a:r>
              <a:rPr lang="en-US" sz="2800" spc="36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el-GR" sz="2800" spc="36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spc="36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l-GR" sz="2800" spc="36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endParaRPr lang="el-GR" sz="2800" spc="758" baseline="30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l-GR" sz="2800" spc="8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l-GR" sz="2800" spc="8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Νόμος Ηλεκτρικής Ουδετερότητας</a:t>
            </a:r>
            <a:endParaRPr lang="en-US" sz="2800" spc="8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800" dirty="0" smtClean="0">
              <a:latin typeface="Tahoma"/>
              <a:cs typeface="Tahoma"/>
            </a:endParaRPr>
          </a:p>
          <a:p>
            <a:pPr>
              <a:buNone/>
            </a:pPr>
            <a:r>
              <a:rPr lang="en-US" sz="2800" dirty="0" smtClean="0">
                <a:latin typeface="Tahoma"/>
                <a:cs typeface="Tahoma"/>
              </a:rPr>
              <a:t>Na</a:t>
            </a:r>
            <a:r>
              <a:rPr lang="en-US" sz="2800" spc="240" baseline="29411" dirty="0" smtClean="0">
                <a:latin typeface="Lucida Sans Unicode"/>
                <a:cs typeface="Lucida Sans Unicode"/>
              </a:rPr>
              <a:t>+</a:t>
            </a:r>
            <a:r>
              <a:rPr lang="en-US" sz="2800" spc="169" dirty="0" smtClean="0">
                <a:latin typeface="Tahoma"/>
                <a:cs typeface="Tahoma"/>
              </a:rPr>
              <a:t>+K</a:t>
            </a:r>
            <a:r>
              <a:rPr lang="en-US" sz="2800" spc="240" baseline="29411" dirty="0" smtClean="0">
                <a:latin typeface="Lucida Sans Unicode"/>
                <a:cs typeface="Lucida Sans Unicode"/>
              </a:rPr>
              <a:t>+</a:t>
            </a:r>
            <a:r>
              <a:rPr lang="en-US" sz="2800" spc="44" dirty="0" smtClean="0">
                <a:latin typeface="Tahoma"/>
                <a:cs typeface="Tahoma"/>
              </a:rPr>
              <a:t>+</a:t>
            </a:r>
            <a:r>
              <a:rPr lang="en-US" sz="2800" spc="44" dirty="0" smtClean="0">
                <a:latin typeface="Tahoma"/>
                <a:cs typeface="Tahoma"/>
              </a:rPr>
              <a:t>C</a:t>
            </a:r>
            <a:r>
              <a:rPr lang="en-US" sz="2800" spc="27" dirty="0" smtClean="0">
                <a:latin typeface="Tahoma"/>
                <a:cs typeface="Tahoma"/>
              </a:rPr>
              <a:t>a</a:t>
            </a:r>
            <a:r>
              <a:rPr lang="en-US" sz="2800" spc="78" baseline="29411" dirty="0" smtClean="0">
                <a:latin typeface="Lucida Sans Unicode"/>
                <a:cs typeface="Lucida Sans Unicode"/>
              </a:rPr>
              <a:t>2</a:t>
            </a:r>
            <a:r>
              <a:rPr lang="en-US" sz="2800" spc="-53" baseline="29411" dirty="0">
                <a:latin typeface="Lucida Sans Unicode"/>
                <a:cs typeface="Lucida Sans Unicode"/>
              </a:rPr>
              <a:t>+</a:t>
            </a:r>
            <a:r>
              <a:rPr lang="en-US" sz="2800" spc="80" dirty="0" smtClean="0">
                <a:latin typeface="Tahoma"/>
                <a:cs typeface="Tahoma"/>
              </a:rPr>
              <a:t>+Mg</a:t>
            </a:r>
            <a:r>
              <a:rPr lang="en-US" sz="2800" spc="-53" baseline="29411" dirty="0" smtClean="0">
                <a:latin typeface="Lucida Sans Unicode"/>
                <a:cs typeface="Lucida Sans Unicode"/>
              </a:rPr>
              <a:t>2</a:t>
            </a:r>
            <a:r>
              <a:rPr lang="en-US" sz="2800" spc="-53" baseline="29411" dirty="0">
                <a:latin typeface="Lucida Sans Unicode"/>
                <a:cs typeface="Lucida Sans Unicode"/>
              </a:rPr>
              <a:t>+</a:t>
            </a:r>
            <a:r>
              <a:rPr lang="en-US" sz="2800" baseline="29411" dirty="0" smtClean="0">
                <a:latin typeface="Lucida Sans Unicode"/>
                <a:cs typeface="Lucida Sans Unicode"/>
              </a:rPr>
              <a:t> </a:t>
            </a:r>
            <a:r>
              <a:rPr lang="en-US" sz="2800" spc="-226" baseline="29411" dirty="0" smtClean="0">
                <a:latin typeface="Lucida Sans Unicode"/>
                <a:cs typeface="Lucida Sans Unicode"/>
              </a:rPr>
              <a:t> </a:t>
            </a:r>
            <a:r>
              <a:rPr lang="en-US" sz="2800" spc="80" dirty="0" smtClean="0">
                <a:latin typeface="Tahoma"/>
                <a:cs typeface="Tahoma"/>
              </a:rPr>
              <a:t>= </a:t>
            </a:r>
            <a:r>
              <a:rPr lang="en-US" sz="2800" spc="36" dirty="0" smtClean="0">
                <a:latin typeface="Tahoma"/>
                <a:cs typeface="Tahoma"/>
              </a:rPr>
              <a:t>HCO</a:t>
            </a:r>
            <a:r>
              <a:rPr lang="en-US" sz="2800" spc="18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sz="2800" i="1" spc="719" baseline="29411" dirty="0" smtClean="0">
                <a:latin typeface="Arial"/>
                <a:cs typeface="Arial"/>
              </a:rPr>
              <a:t>−</a:t>
            </a:r>
            <a:r>
              <a:rPr lang="en-US" sz="2800" spc="44" dirty="0" smtClean="0">
                <a:latin typeface="Tahoma"/>
                <a:cs typeface="Tahoma"/>
              </a:rPr>
              <a:t>+Alb</a:t>
            </a:r>
            <a:r>
              <a:rPr lang="en-US" sz="2800" i="1" spc="719" baseline="29411" dirty="0" smtClean="0">
                <a:latin typeface="Arial"/>
                <a:cs typeface="Arial"/>
              </a:rPr>
              <a:t>−</a:t>
            </a:r>
            <a:r>
              <a:rPr lang="en-US" sz="2800" spc="107" dirty="0" smtClean="0">
                <a:latin typeface="Tahoma"/>
                <a:cs typeface="Tahoma"/>
              </a:rPr>
              <a:t>+Pi</a:t>
            </a:r>
            <a:r>
              <a:rPr lang="en-US" sz="2800" i="1" spc="719" baseline="29411" dirty="0" smtClean="0">
                <a:latin typeface="Arial"/>
                <a:cs typeface="Arial"/>
              </a:rPr>
              <a:t>−</a:t>
            </a:r>
            <a:r>
              <a:rPr lang="en-US" sz="2800" spc="98" dirty="0" smtClean="0">
                <a:latin typeface="Tahoma"/>
                <a:cs typeface="Tahoma"/>
              </a:rPr>
              <a:t>+</a:t>
            </a:r>
            <a:r>
              <a:rPr lang="en-US" sz="2800" spc="98" dirty="0" err="1" smtClean="0">
                <a:latin typeface="Tahoma"/>
                <a:cs typeface="Tahoma"/>
              </a:rPr>
              <a:t>C</a:t>
            </a:r>
            <a:r>
              <a:rPr lang="en-US" sz="2800" spc="18" dirty="0" err="1" smtClean="0">
                <a:latin typeface="Tahoma"/>
                <a:cs typeface="Tahoma"/>
              </a:rPr>
              <a:t>l</a:t>
            </a:r>
            <a:r>
              <a:rPr lang="en-US" sz="2800" i="1" spc="719" baseline="29411" dirty="0" smtClean="0">
                <a:latin typeface="Arial"/>
                <a:cs typeface="Arial"/>
              </a:rPr>
              <a:t>−</a:t>
            </a:r>
            <a:r>
              <a:rPr lang="en-US" sz="2800" spc="115" dirty="0" smtClean="0">
                <a:latin typeface="Tahoma"/>
                <a:cs typeface="Tahoma"/>
              </a:rPr>
              <a:t>+</a:t>
            </a:r>
            <a:r>
              <a:rPr lang="en-US" sz="2800" spc="160" dirty="0" smtClean="0">
                <a:solidFill>
                  <a:srgbClr val="FF0000"/>
                </a:solidFill>
                <a:latin typeface="Tahoma"/>
                <a:cs typeface="Tahoma"/>
              </a:rPr>
              <a:t>X</a:t>
            </a:r>
            <a:r>
              <a:rPr lang="en-US" sz="2800" spc="151" dirty="0" smtClean="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lang="en-US" sz="2800" i="1" spc="586" baseline="29411" dirty="0" smtClean="0">
                <a:solidFill>
                  <a:srgbClr val="FF0000"/>
                </a:solidFill>
                <a:latin typeface="Arial"/>
                <a:cs typeface="Arial"/>
              </a:rPr>
              <a:t>−</a:t>
            </a:r>
            <a:endParaRPr lang="en-US" sz="2800" baseline="29411" dirty="0" smtClean="0">
              <a:latin typeface="Arial"/>
              <a:cs typeface="Arial"/>
            </a:endParaRPr>
          </a:p>
          <a:p>
            <a:endParaRPr lang="el-GR" sz="2800" spc="8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sz="2800" spc="44" baseline="27777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0" y="1393212"/>
            <a:ext cx="9134795" cy="106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5720" y="285728"/>
            <a:ext cx="866587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53"/>
            <a:r>
              <a:rPr sz="4000" spc="-133" smtClean="0">
                <a:solidFill>
                  <a:srgbClr val="FFC000"/>
                </a:solidFill>
                <a:latin typeface="Tahoma"/>
                <a:cs typeface="Tahoma"/>
              </a:rPr>
              <a:t>S</a:t>
            </a:r>
            <a:r>
              <a:rPr lang="en-US" sz="4000" spc="-133" dirty="0" err="1" smtClean="0">
                <a:solidFill>
                  <a:srgbClr val="FFC000"/>
                </a:solidFill>
                <a:latin typeface="Tahoma"/>
                <a:cs typeface="Tahoma"/>
              </a:rPr>
              <a:t>trong</a:t>
            </a:r>
            <a:r>
              <a:rPr lang="en-US" sz="4000" spc="-133" dirty="0" smtClean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4000" spc="-133" smtClean="0">
                <a:solidFill>
                  <a:srgbClr val="FFC000"/>
                </a:solidFill>
                <a:latin typeface="Tahoma"/>
                <a:cs typeface="Tahoma"/>
              </a:rPr>
              <a:t>I</a:t>
            </a:r>
            <a:r>
              <a:rPr lang="en-US" sz="4000" spc="-133" dirty="0" smtClean="0">
                <a:solidFill>
                  <a:srgbClr val="FFC000"/>
                </a:solidFill>
                <a:latin typeface="Tahoma"/>
                <a:cs typeface="Tahoma"/>
              </a:rPr>
              <a:t>on </a:t>
            </a:r>
            <a:r>
              <a:rPr sz="4000" spc="-133" smtClean="0">
                <a:solidFill>
                  <a:srgbClr val="FFC000"/>
                </a:solidFill>
                <a:latin typeface="Tahoma"/>
                <a:cs typeface="Tahoma"/>
              </a:rPr>
              <a:t>D</a:t>
            </a:r>
            <a:r>
              <a:rPr lang="en-US" sz="4000" spc="-133" dirty="0" err="1" smtClean="0">
                <a:solidFill>
                  <a:srgbClr val="FFC000"/>
                </a:solidFill>
                <a:latin typeface="Tahoma"/>
                <a:cs typeface="Tahoma"/>
              </a:rPr>
              <a:t>ifference</a:t>
            </a:r>
            <a:endParaRPr sz="4000">
              <a:solidFill>
                <a:srgbClr val="FFC000"/>
              </a:solidFill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107460"/>
            <a:ext cx="9134795" cy="106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0350" y="2063277"/>
            <a:ext cx="8155078" cy="430806"/>
          </a:xfrm>
          <a:custGeom>
            <a:avLst/>
            <a:gdLst/>
            <a:ahLst/>
            <a:cxnLst/>
            <a:rect l="l" t="t" r="r" b="b"/>
            <a:pathLst>
              <a:path w="5142230" h="203834">
                <a:moveTo>
                  <a:pt x="5090871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203315"/>
                </a:lnTo>
                <a:lnTo>
                  <a:pt x="5141671" y="203315"/>
                </a:lnTo>
                <a:lnTo>
                  <a:pt x="5141671" y="50800"/>
                </a:lnTo>
                <a:lnTo>
                  <a:pt x="5137663" y="31075"/>
                </a:lnTo>
                <a:lnTo>
                  <a:pt x="5126749" y="14922"/>
                </a:lnTo>
                <a:lnTo>
                  <a:pt x="5110596" y="4008"/>
                </a:lnTo>
                <a:lnTo>
                  <a:pt x="5090871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0774" y="2052729"/>
            <a:ext cx="802175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53" algn="ctr"/>
            <a:r>
              <a:rPr sz="2800" spc="-44" smtClean="0">
                <a:latin typeface="+mn-lt"/>
                <a:cs typeface="Tahoma"/>
              </a:rPr>
              <a:t>S</a:t>
            </a:r>
            <a:r>
              <a:rPr sz="2800" spc="44" smtClean="0">
                <a:latin typeface="+mn-lt"/>
                <a:cs typeface="Tahoma"/>
              </a:rPr>
              <a:t> </a:t>
            </a:r>
            <a:r>
              <a:rPr sz="2800" spc="-133" smtClean="0">
                <a:latin typeface="+mn-lt"/>
                <a:cs typeface="Tahoma"/>
              </a:rPr>
              <a:t>I</a:t>
            </a:r>
            <a:r>
              <a:rPr sz="2800" spc="53" smtClean="0">
                <a:latin typeface="+mn-lt"/>
                <a:cs typeface="Tahoma"/>
              </a:rPr>
              <a:t> </a:t>
            </a:r>
            <a:r>
              <a:rPr sz="2800" spc="-62" smtClean="0">
                <a:latin typeface="+mn-lt"/>
                <a:cs typeface="Tahoma"/>
              </a:rPr>
              <a:t>D</a:t>
            </a:r>
            <a:r>
              <a:rPr lang="el-GR" sz="2800" spc="-62" dirty="0" smtClean="0">
                <a:latin typeface="+mn-lt"/>
                <a:cs typeface="Tahoma"/>
              </a:rPr>
              <a:t> </a:t>
            </a:r>
            <a:r>
              <a:rPr lang="el-GR" sz="2800" spc="18" dirty="0" smtClean="0">
                <a:latin typeface="+mn-lt"/>
                <a:cs typeface="Tahoma"/>
              </a:rPr>
              <a:t>= </a:t>
            </a:r>
            <a:r>
              <a:rPr lang="en-US" sz="2800" i="1" spc="-44" dirty="0" smtClean="0">
                <a:latin typeface="+mn-lt"/>
                <a:cs typeface="Trebuchet MS"/>
              </a:rPr>
              <a:t>Strong Base </a:t>
            </a:r>
            <a:r>
              <a:rPr lang="en-US" sz="2800" i="1" spc="-44" dirty="0" err="1" smtClean="0">
                <a:latin typeface="+mn-lt"/>
                <a:cs typeface="Trebuchet MS"/>
              </a:rPr>
              <a:t>Catio</a:t>
            </a:r>
            <a:r>
              <a:rPr lang="en-US" sz="2800" i="1" spc="-27" dirty="0" err="1" smtClean="0">
                <a:latin typeface="+mn-lt"/>
                <a:cs typeface="Trebuchet MS"/>
              </a:rPr>
              <a:t>ns</a:t>
            </a:r>
            <a:r>
              <a:rPr lang="en-US" sz="2800" spc="-178" dirty="0" smtClean="0">
                <a:latin typeface="+mn-lt"/>
                <a:cs typeface="Tahoma"/>
              </a:rPr>
              <a:t> </a:t>
            </a:r>
            <a:r>
              <a:rPr lang="en-US" sz="2800" i="1" spc="-9" dirty="0" smtClean="0">
                <a:latin typeface="+mn-lt"/>
                <a:cs typeface="Meiryo"/>
              </a:rPr>
              <a:t>−</a:t>
            </a:r>
            <a:r>
              <a:rPr lang="el-GR" sz="2800" i="1" spc="-9" dirty="0" smtClean="0">
                <a:latin typeface="+mn-lt"/>
                <a:cs typeface="Meiryo"/>
              </a:rPr>
              <a:t> </a:t>
            </a:r>
            <a:r>
              <a:rPr lang="en-US" sz="2800" i="1" spc="-240" dirty="0" smtClean="0">
                <a:latin typeface="+mn-lt"/>
                <a:cs typeface="Meiryo"/>
              </a:rPr>
              <a:t> </a:t>
            </a:r>
            <a:r>
              <a:rPr lang="en-US" sz="2800" i="1" spc="-44" dirty="0" smtClean="0">
                <a:latin typeface="+mn-lt"/>
                <a:cs typeface="Trebuchet MS"/>
              </a:rPr>
              <a:t>Strong Acid Anion</a:t>
            </a:r>
            <a:r>
              <a:rPr lang="en-US" sz="2800" i="1" spc="115" dirty="0" smtClean="0">
                <a:latin typeface="+mn-lt"/>
                <a:cs typeface="Trebuchet MS"/>
              </a:rPr>
              <a:t>s</a:t>
            </a:r>
            <a:endParaRPr sz="2800">
              <a:latin typeface="+mn-lt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0352" y="2466250"/>
            <a:ext cx="8154190" cy="106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0915" y="4701715"/>
            <a:ext cx="161128" cy="214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1479" y="6438067"/>
            <a:ext cx="7912480" cy="134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44544" y="2156766"/>
            <a:ext cx="80462" cy="2147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44544" y="2264095"/>
            <a:ext cx="80462" cy="24376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4282" y="2500306"/>
            <a:ext cx="8715436" cy="3929090"/>
          </a:xfrm>
          <a:custGeom>
            <a:avLst/>
            <a:gdLst/>
            <a:ahLst/>
            <a:cxnLst/>
            <a:rect l="l" t="t" r="r" b="b"/>
            <a:pathLst>
              <a:path w="5142230" h="1064260">
                <a:moveTo>
                  <a:pt x="5141671" y="0"/>
                </a:moveTo>
                <a:lnTo>
                  <a:pt x="0" y="0"/>
                </a:lnTo>
                <a:lnTo>
                  <a:pt x="0" y="1013444"/>
                </a:lnTo>
                <a:lnTo>
                  <a:pt x="4008" y="1033169"/>
                </a:lnTo>
                <a:lnTo>
                  <a:pt x="14922" y="1049322"/>
                </a:lnTo>
                <a:lnTo>
                  <a:pt x="31075" y="1060236"/>
                </a:lnTo>
                <a:lnTo>
                  <a:pt x="50800" y="1064245"/>
                </a:lnTo>
                <a:lnTo>
                  <a:pt x="5090871" y="1064245"/>
                </a:lnTo>
                <a:lnTo>
                  <a:pt x="5110596" y="1060236"/>
                </a:lnTo>
                <a:lnTo>
                  <a:pt x="5126749" y="1049322"/>
                </a:lnTo>
                <a:lnTo>
                  <a:pt x="5137663" y="1033169"/>
                </a:lnTo>
                <a:lnTo>
                  <a:pt x="5141671" y="1013444"/>
                </a:lnTo>
                <a:lnTo>
                  <a:pt x="5141671" y="0"/>
                </a:lnTo>
                <a:close/>
              </a:path>
            </a:pathLst>
          </a:custGeom>
          <a:solidFill>
            <a:srgbClr val="F8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44544" y="2210412"/>
            <a:ext cx="0" cy="26841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44544" y="2183570"/>
            <a:ext cx="0" cy="26841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44544" y="2156729"/>
            <a:ext cx="0" cy="26841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85721" y="2571744"/>
            <a:ext cx="8572560" cy="35847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53" marR="9021" algn="ctr">
              <a:lnSpc>
                <a:spcPct val="103800"/>
              </a:lnSpc>
            </a:pPr>
            <a:endParaRPr lang="el-GR" sz="2400" spc="44" dirty="0" smtClean="0">
              <a:latin typeface="Tahoma"/>
              <a:cs typeface="Tahoma"/>
            </a:endParaRPr>
          </a:p>
          <a:p>
            <a:pPr marL="22553" marR="9021" algn="ctr">
              <a:lnSpc>
                <a:spcPct val="103800"/>
              </a:lnSpc>
            </a:pPr>
            <a:r>
              <a:rPr lang="el-GR" sz="2400" spc="44" dirty="0" smtClean="0">
                <a:latin typeface="Tahoma"/>
                <a:cs typeface="Tahoma"/>
              </a:rPr>
              <a:t>Η διαφορά συγκέντρωσης μεταξύ ισχυρών κατιόντων και ανιόντων</a:t>
            </a:r>
            <a:endParaRPr lang="el-GR" sz="3200" spc="18" dirty="0" smtClean="0">
              <a:latin typeface="Tahoma"/>
              <a:cs typeface="Tahoma"/>
            </a:endParaRPr>
          </a:p>
          <a:p>
            <a:pPr marL="22553" marR="9021" algn="ctr">
              <a:lnSpc>
                <a:spcPct val="103800"/>
              </a:lnSpc>
            </a:pPr>
            <a:r>
              <a:rPr lang="el-GR" sz="3200" spc="18" dirty="0" smtClean="0">
                <a:latin typeface="Tahoma"/>
                <a:cs typeface="Tahoma"/>
              </a:rPr>
              <a:t>&amp;</a:t>
            </a:r>
          </a:p>
          <a:p>
            <a:pPr marL="22553" marR="9021" algn="ctr">
              <a:lnSpc>
                <a:spcPct val="103800"/>
              </a:lnSpc>
            </a:pPr>
            <a:r>
              <a:rPr lang="el-GR" sz="2400" spc="18" dirty="0" smtClean="0">
                <a:latin typeface="Tahoma"/>
                <a:cs typeface="Tahoma"/>
              </a:rPr>
              <a:t>το άθροισμα </a:t>
            </a:r>
            <a:r>
              <a:rPr lang="el-GR" sz="2400" spc="18" dirty="0" err="1" smtClean="0">
                <a:latin typeface="Tahoma"/>
                <a:cs typeface="Tahoma"/>
              </a:rPr>
              <a:t>διττανθρακικών</a:t>
            </a:r>
            <a:r>
              <a:rPr lang="el-GR" sz="2400" spc="18" dirty="0" smtClean="0">
                <a:latin typeface="Tahoma"/>
                <a:cs typeface="Tahoma"/>
              </a:rPr>
              <a:t> &amp; μη </a:t>
            </a:r>
            <a:r>
              <a:rPr lang="el-GR" sz="2400" spc="18" dirty="0" err="1" smtClean="0">
                <a:latin typeface="Tahoma"/>
                <a:cs typeface="Tahoma"/>
              </a:rPr>
              <a:t>διττανθρακικών</a:t>
            </a:r>
            <a:r>
              <a:rPr lang="el-GR" sz="2400" spc="18" dirty="0" smtClean="0">
                <a:latin typeface="Tahoma"/>
                <a:cs typeface="Tahoma"/>
              </a:rPr>
              <a:t> ρυθμιστικών</a:t>
            </a:r>
            <a:r>
              <a:rPr sz="2400" spc="18" dirty="0" smtClean="0">
                <a:latin typeface="Tahoma"/>
                <a:cs typeface="Tahoma"/>
              </a:rPr>
              <a:t> </a:t>
            </a:r>
            <a:endParaRPr lang="el-GR" sz="2400" spc="18" dirty="0" smtClean="0">
              <a:latin typeface="Tahoma"/>
              <a:cs typeface="Tahoma"/>
            </a:endParaRPr>
          </a:p>
          <a:p>
            <a:pPr marL="22553" marR="9021" algn="ctr">
              <a:lnSpc>
                <a:spcPct val="103800"/>
              </a:lnSpc>
            </a:pPr>
            <a:endParaRPr lang="el-GR" sz="2400" spc="18" dirty="0" smtClean="0">
              <a:latin typeface="Tahoma"/>
              <a:cs typeface="Tahoma"/>
            </a:endParaRPr>
          </a:p>
          <a:p>
            <a:pPr marL="22553" marR="9021" algn="ctr">
              <a:lnSpc>
                <a:spcPct val="103800"/>
              </a:lnSpc>
            </a:pP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SID</a:t>
            </a:r>
            <a:r>
              <a:rPr lang="el-G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</a:t>
            </a:r>
            <a:r>
              <a:rPr lang="el-G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</a:t>
            </a:r>
            <a:r>
              <a:rPr lang="en-US" sz="2400" spc="240" baseline="2941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lang="el-GR" sz="2400" spc="169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]+[</a:t>
            </a:r>
            <a:r>
              <a:rPr lang="en-US" sz="2400" spc="169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</a:t>
            </a:r>
            <a:r>
              <a:rPr lang="en-US" sz="2400" spc="240" baseline="2941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lang="el-GR" sz="2400" spc="44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]+[</a:t>
            </a:r>
            <a:r>
              <a:rPr lang="en-US" sz="2400" spc="44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2400" spc="27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2400" spc="78" baseline="2941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400" spc="-53" baseline="2941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lang="el-GR" sz="2400" spc="8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]+[</a:t>
            </a:r>
            <a:r>
              <a:rPr lang="en-US" sz="2400" spc="8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Mg</a:t>
            </a:r>
            <a:r>
              <a:rPr lang="en-US" sz="2400" spc="-53" baseline="2941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400" spc="-53" baseline="2941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lang="el-GR" sz="2400" spc="98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]-[</a:t>
            </a:r>
            <a:r>
              <a:rPr lang="en-US" sz="2400" spc="98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2400" spc="18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</a:t>
            </a:r>
            <a:r>
              <a:rPr lang="en-US" sz="2400" i="1" spc="719" baseline="2941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−</a:t>
            </a:r>
            <a:r>
              <a:rPr lang="el-GR" sz="2400" spc="8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]</a:t>
            </a:r>
            <a:r>
              <a:rPr lang="el-GR" sz="2400" spc="8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[</a:t>
            </a:r>
            <a:r>
              <a:rPr lang="en-US" sz="2400" spc="36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HCO</a:t>
            </a:r>
            <a:r>
              <a:rPr lang="en-US" sz="2400" spc="18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sz="2400" i="1" spc="719" baseline="2941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−</a:t>
            </a:r>
            <a:r>
              <a:rPr lang="el-GR" sz="2400" spc="44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]+[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24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l-GR" sz="2400" spc="44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]</a:t>
            </a:r>
            <a:endParaRPr lang="en-US" sz="2400" baseline="2941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553" marR="9021" algn="ctr">
              <a:lnSpc>
                <a:spcPct val="103800"/>
              </a:lnSpc>
            </a:pPr>
            <a:endParaRPr lang="el-GR" sz="2400" spc="18" dirty="0" smtClean="0">
              <a:latin typeface="Tahoma"/>
              <a:cs typeface="Tahoma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190" y="25365"/>
            <a:ext cx="735808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9753" lvl="1"/>
            <a:r>
              <a:rPr sz="4000" spc="-133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SID</a:t>
            </a:r>
            <a:r>
              <a:rPr lang="en-US" sz="4000" spc="-133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apparent</a:t>
            </a:r>
            <a:endParaRPr sz="400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36022"/>
            <a:ext cx="9134795" cy="106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1189" y="1643050"/>
            <a:ext cx="5514556" cy="1342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1189" y="5437935"/>
            <a:ext cx="5514556" cy="1342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56309" y="3506663"/>
            <a:ext cx="0" cy="26841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56309" y="3479822"/>
            <a:ext cx="0" cy="26841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4471" y="1857364"/>
            <a:ext cx="5970603" cy="3429024"/>
          </a:xfrm>
          <a:custGeom>
            <a:avLst/>
            <a:gdLst/>
            <a:ahLst/>
            <a:cxnLst/>
            <a:rect l="l" t="t" r="r" b="b"/>
            <a:pathLst>
              <a:path w="3629660" h="193675">
                <a:moveTo>
                  <a:pt x="3629635" y="0"/>
                </a:moveTo>
                <a:lnTo>
                  <a:pt x="0" y="0"/>
                </a:lnTo>
                <a:lnTo>
                  <a:pt x="0" y="142617"/>
                </a:lnTo>
                <a:lnTo>
                  <a:pt x="4008" y="162341"/>
                </a:lnTo>
                <a:lnTo>
                  <a:pt x="14922" y="178494"/>
                </a:lnTo>
                <a:lnTo>
                  <a:pt x="31075" y="189409"/>
                </a:lnTo>
                <a:lnTo>
                  <a:pt x="50800" y="193417"/>
                </a:lnTo>
                <a:lnTo>
                  <a:pt x="3578835" y="193417"/>
                </a:lnTo>
                <a:lnTo>
                  <a:pt x="3598559" y="189409"/>
                </a:lnTo>
                <a:lnTo>
                  <a:pt x="3614712" y="178494"/>
                </a:lnTo>
                <a:lnTo>
                  <a:pt x="3625626" y="162341"/>
                </a:lnTo>
                <a:lnTo>
                  <a:pt x="3629635" y="142617"/>
                </a:lnTo>
                <a:lnTo>
                  <a:pt x="3629635" y="0"/>
                </a:lnTo>
                <a:close/>
              </a:path>
            </a:pathLst>
          </a:custGeom>
          <a:solidFill>
            <a:srgbClr val="F8E5E5"/>
          </a:solidFill>
        </p:spPr>
        <p:txBody>
          <a:bodyPr wrap="square" lIns="0" tIns="0" rIns="0" bIns="0" rtlCol="0"/>
          <a:lstStyle/>
          <a:p>
            <a:r>
              <a:rPr lang="en-US" sz="2000" b="1" spc="-9" dirty="0" err="1" smtClean="0">
                <a:latin typeface="Tahoma"/>
                <a:cs typeface="Tahoma"/>
              </a:rPr>
              <a:t>SIDap</a:t>
            </a:r>
            <a:r>
              <a:rPr lang="en-US" sz="2000" b="1" spc="-9" dirty="0" smtClean="0">
                <a:latin typeface="Tahoma"/>
                <a:cs typeface="Tahoma"/>
              </a:rPr>
              <a:t> = N</a:t>
            </a:r>
            <a:r>
              <a:rPr lang="en-US" sz="2000" b="1" spc="-18" dirty="0" smtClean="0">
                <a:latin typeface="Tahoma"/>
                <a:cs typeface="Tahoma"/>
              </a:rPr>
              <a:t>a</a:t>
            </a:r>
            <a:r>
              <a:rPr lang="en-US" sz="2000" b="1" spc="240" baseline="29411" dirty="0" smtClean="0">
                <a:latin typeface="Lucida Sans Unicode"/>
                <a:cs typeface="Lucida Sans Unicode"/>
              </a:rPr>
              <a:t>+</a:t>
            </a:r>
            <a:r>
              <a:rPr lang="en-US" sz="2000" b="1" spc="169" dirty="0" smtClean="0">
                <a:latin typeface="Tahoma"/>
                <a:cs typeface="Tahoma"/>
              </a:rPr>
              <a:t>+K</a:t>
            </a:r>
            <a:r>
              <a:rPr lang="en-US" sz="2000" b="1" spc="240" baseline="29411" dirty="0" smtClean="0">
                <a:latin typeface="Lucida Sans Unicode"/>
                <a:cs typeface="Lucida Sans Unicode"/>
              </a:rPr>
              <a:t>+</a:t>
            </a:r>
            <a:r>
              <a:rPr lang="en-US" sz="2000" b="1" spc="44" dirty="0" smtClean="0">
                <a:latin typeface="Tahoma"/>
                <a:cs typeface="Tahoma"/>
              </a:rPr>
              <a:t>+ </a:t>
            </a:r>
            <a:r>
              <a:rPr lang="en-US" sz="2000" b="1" spc="44" dirty="0" smtClean="0">
                <a:latin typeface="Tahoma"/>
                <a:cs typeface="Tahoma"/>
              </a:rPr>
              <a:t>C</a:t>
            </a:r>
            <a:r>
              <a:rPr lang="en-US" sz="2000" b="1" spc="27" dirty="0" smtClean="0">
                <a:latin typeface="Tahoma"/>
                <a:cs typeface="Tahoma"/>
              </a:rPr>
              <a:t>a</a:t>
            </a:r>
            <a:r>
              <a:rPr lang="en-US" sz="2000" b="1" spc="78" baseline="29411" dirty="0" smtClean="0">
                <a:latin typeface="Lucida Sans Unicode"/>
                <a:cs typeface="Lucida Sans Unicode"/>
              </a:rPr>
              <a:t>2</a:t>
            </a:r>
            <a:r>
              <a:rPr lang="en-US" sz="2000" b="1" spc="-53" baseline="29411" dirty="0">
                <a:latin typeface="Lucida Sans Unicode"/>
                <a:cs typeface="Lucida Sans Unicode"/>
              </a:rPr>
              <a:t>+</a:t>
            </a:r>
            <a:r>
              <a:rPr lang="en-US" sz="2000" b="1" spc="80" dirty="0" smtClean="0">
                <a:latin typeface="Tahoma"/>
                <a:cs typeface="Tahoma"/>
              </a:rPr>
              <a:t>+ Mg</a:t>
            </a:r>
            <a:r>
              <a:rPr lang="en-US" sz="2000" b="1" spc="78" baseline="29411" dirty="0" smtClean="0">
                <a:latin typeface="Lucida Sans Unicode"/>
                <a:cs typeface="Lucida Sans Unicode"/>
              </a:rPr>
              <a:t>2</a:t>
            </a:r>
            <a:r>
              <a:rPr lang="en-US" sz="2000" b="1" spc="-53" baseline="29411" dirty="0">
                <a:latin typeface="Lucida Sans Unicode"/>
                <a:cs typeface="Lucida Sans Unicode"/>
              </a:rPr>
              <a:t>+</a:t>
            </a:r>
            <a:r>
              <a:rPr lang="en-US" sz="2000" b="1" dirty="0" smtClean="0"/>
              <a:t>–</a:t>
            </a:r>
            <a:r>
              <a:rPr lang="en-US" sz="2000" b="1" spc="18" dirty="0" err="1" smtClean="0">
                <a:latin typeface="Tahoma"/>
                <a:cs typeface="Tahoma"/>
              </a:rPr>
              <a:t>C</a:t>
            </a:r>
            <a:r>
              <a:rPr lang="en-US" sz="2000" b="1" dirty="0" err="1" smtClean="0">
                <a:latin typeface="Tahoma"/>
                <a:cs typeface="Tahoma"/>
              </a:rPr>
              <a:t>l</a:t>
            </a:r>
            <a:r>
              <a:rPr lang="en-US" sz="2000" b="1" i="1" spc="586" baseline="29411" dirty="0" smtClean="0">
                <a:latin typeface="Arial"/>
                <a:cs typeface="Arial"/>
              </a:rPr>
              <a:t>−</a:t>
            </a:r>
            <a:r>
              <a:rPr lang="en-US" sz="2000" b="1" spc="-36" dirty="0" smtClean="0">
                <a:latin typeface="Tahoma"/>
                <a:cs typeface="Tahoma"/>
              </a:rPr>
              <a:t>+ lactate</a:t>
            </a:r>
            <a:endParaRPr lang="el-GR" sz="2000" b="1" dirty="0" smtClean="0">
              <a:latin typeface="Times New Roman"/>
              <a:cs typeface="Times New Roman"/>
            </a:endParaRPr>
          </a:p>
          <a:p>
            <a:r>
              <a:rPr lang="pt-BR" sz="2400" dirty="0" smtClean="0"/>
              <a:t>	</a:t>
            </a:r>
            <a:endParaRPr lang="el-GR" sz="2400" dirty="0" smtClean="0"/>
          </a:p>
          <a:p>
            <a:endParaRPr lang="el-GR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pt-B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SIDap = (Na</a:t>
            </a:r>
            <a:r>
              <a:rPr lang="pt-BR" sz="2000" b="1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lang="pt-B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+ K</a:t>
            </a:r>
            <a:r>
              <a:rPr lang="pt-BR" sz="2000" b="1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lang="pt-B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+ 6) – Cl</a:t>
            </a:r>
            <a:r>
              <a:rPr lang="pt-BR" sz="2000" b="1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</a:p>
          <a:p>
            <a:endParaRPr lang="pt-BR" sz="2400" baseline="30000" dirty="0" smtClean="0"/>
          </a:p>
          <a:p>
            <a:pPr algn="r"/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 =</a:t>
            </a:r>
            <a:r>
              <a:rPr lang="el-G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συμμετοχή των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</a:t>
            </a:r>
            <a:r>
              <a:rPr lang="en-US" sz="20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000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l-G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&amp;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Mg</a:t>
            </a:r>
            <a:r>
              <a:rPr lang="en-US" sz="20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000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lang="el-G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με </a:t>
            </a:r>
            <a:r>
              <a:rPr lang="el-GR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φ.τ</a:t>
            </a:r>
            <a:r>
              <a:rPr lang="el-G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2000" spc="-44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spc="-44" dirty="0" smtClean="0">
              <a:solidFill>
                <a:srgbClr val="FF0000"/>
              </a:solidFill>
              <a:latin typeface="Tahoma"/>
              <a:cs typeface="Tahoma"/>
            </a:endParaRPr>
          </a:p>
          <a:p>
            <a:r>
              <a:rPr lang="en-US" sz="2400" b="1" spc="-44" dirty="0" err="1" smtClean="0">
                <a:latin typeface="Tahoma"/>
                <a:cs typeface="Tahoma"/>
              </a:rPr>
              <a:t>SIDap</a:t>
            </a:r>
            <a:r>
              <a:rPr lang="en-US" sz="2400" b="1" spc="-44" dirty="0" smtClean="0">
                <a:latin typeface="Tahoma"/>
                <a:cs typeface="Tahoma"/>
              </a:rPr>
              <a:t> =Na –</a:t>
            </a:r>
            <a:r>
              <a:rPr lang="el-GR" sz="2400" b="1" spc="-44" dirty="0" smtClean="0">
                <a:latin typeface="Tahoma"/>
                <a:cs typeface="Tahoma"/>
              </a:rPr>
              <a:t> </a:t>
            </a:r>
            <a:r>
              <a:rPr lang="en-US" sz="2400" b="1" spc="-44" dirty="0" smtClean="0">
                <a:latin typeface="Tahoma"/>
                <a:cs typeface="Tahoma"/>
              </a:rPr>
              <a:t>CL</a:t>
            </a:r>
            <a:r>
              <a:rPr lang="en-US" sz="2400" b="1" spc="115" dirty="0" smtClean="0">
                <a:latin typeface="Tahoma"/>
                <a:cs typeface="Tahoma"/>
              </a:rPr>
              <a:t>=</a:t>
            </a:r>
            <a:r>
              <a:rPr lang="en-US" sz="2400" b="1" spc="-89" dirty="0" smtClean="0">
                <a:latin typeface="Tahoma"/>
                <a:cs typeface="Tahoma"/>
              </a:rPr>
              <a:t>40-42 </a:t>
            </a:r>
            <a:r>
              <a:rPr lang="en-US" sz="2400" b="1" spc="-89" dirty="0" err="1" smtClean="0">
                <a:latin typeface="Tahoma"/>
                <a:cs typeface="Tahoma"/>
              </a:rPr>
              <a:t>mEq</a:t>
            </a:r>
            <a:r>
              <a:rPr lang="en-US" sz="2400" b="1" spc="-89" dirty="0" smtClean="0">
                <a:latin typeface="Tahoma"/>
                <a:cs typeface="Tahoma"/>
              </a:rPr>
              <a:t>/L</a:t>
            </a:r>
            <a:r>
              <a:rPr lang="el-GR" sz="2400" b="1" spc="-89" dirty="0" smtClean="0">
                <a:latin typeface="Tahoma"/>
                <a:cs typeface="Tahoma"/>
              </a:rPr>
              <a:t>  </a:t>
            </a:r>
          </a:p>
          <a:p>
            <a:pPr algn="r"/>
            <a:r>
              <a:rPr lang="el-GR" sz="2000" spc="-89" dirty="0" smtClean="0">
                <a:latin typeface="Tahoma"/>
                <a:cs typeface="Tahoma"/>
              </a:rPr>
              <a:t>			</a:t>
            </a:r>
          </a:p>
          <a:p>
            <a:pPr algn="r"/>
            <a:r>
              <a:rPr lang="el-GR" sz="2000" spc="-89" dirty="0" smtClean="0">
                <a:latin typeface="Tahoma"/>
                <a:cs typeface="Tahoma"/>
              </a:rPr>
              <a:t>	με </a:t>
            </a:r>
            <a:r>
              <a:rPr lang="el-GR" sz="2000" spc="-89" dirty="0" err="1" smtClean="0">
                <a:latin typeface="Tahoma"/>
                <a:cs typeface="Tahoma"/>
              </a:rPr>
              <a:t>φ.τ</a:t>
            </a:r>
            <a:r>
              <a:rPr lang="el-GR" sz="2000" spc="-89" dirty="0" smtClean="0">
                <a:latin typeface="Tahoma"/>
                <a:cs typeface="Tahoma"/>
              </a:rPr>
              <a:t> </a:t>
            </a:r>
            <a:r>
              <a:rPr lang="en-US" sz="2000" spc="-89" dirty="0" smtClean="0">
                <a:latin typeface="Tahoma"/>
                <a:cs typeface="Tahoma"/>
              </a:rPr>
              <a:t>CO</a:t>
            </a:r>
            <a:r>
              <a:rPr lang="en-US" sz="2000" spc="-89" baseline="-25000" dirty="0" smtClean="0">
                <a:latin typeface="Tahoma"/>
                <a:cs typeface="Tahoma"/>
              </a:rPr>
              <a:t>2</a:t>
            </a:r>
            <a:r>
              <a:rPr lang="en-US" sz="2000" spc="-89" dirty="0" smtClean="0">
                <a:latin typeface="Tahoma"/>
                <a:cs typeface="Tahoma"/>
              </a:rPr>
              <a:t> &amp; A</a:t>
            </a:r>
            <a:r>
              <a:rPr lang="en-US" sz="2000" spc="-89" baseline="-25000" dirty="0" smtClean="0">
                <a:latin typeface="Tahoma"/>
                <a:cs typeface="Tahoma"/>
              </a:rPr>
              <a:t>TOT</a:t>
            </a:r>
            <a:r>
              <a:rPr lang="el-GR" sz="2000" spc="-89" dirty="0" smtClean="0">
                <a:latin typeface="Tahoma"/>
                <a:cs typeface="Tahoma"/>
              </a:rPr>
              <a:t>		</a:t>
            </a:r>
            <a:endParaRPr lang="en-US" sz="2000" dirty="0" smtClean="0"/>
          </a:p>
        </p:txBody>
      </p:sp>
      <p:sp>
        <p:nvSpPr>
          <p:cNvPr id="38" name="object 38"/>
          <p:cNvSpPr/>
          <p:nvPr/>
        </p:nvSpPr>
        <p:spPr>
          <a:xfrm>
            <a:off x="6056309" y="4812189"/>
            <a:ext cx="0" cy="26841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56309" y="4785347"/>
            <a:ext cx="0" cy="26841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215074" y="1622566"/>
            <a:ext cx="2827213" cy="43067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07611"/>
            <a:ext cx="8229600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53" algn="ctr"/>
            <a:r>
              <a:rPr lang="en-US" spc="-124" dirty="0" smtClean="0"/>
              <a:t>SID</a:t>
            </a:r>
            <a:r>
              <a:rPr lang="el-GR" spc="-124" dirty="0" smtClean="0"/>
              <a:t> &amp; Ασθενή ιόντα</a:t>
            </a:r>
            <a:endParaRPr spc="-53" dirty="0"/>
          </a:p>
        </p:txBody>
      </p:sp>
      <p:sp>
        <p:nvSpPr>
          <p:cNvPr id="3" name="object 3"/>
          <p:cNvSpPr/>
          <p:nvPr/>
        </p:nvSpPr>
        <p:spPr>
          <a:xfrm>
            <a:off x="0" y="1250336"/>
            <a:ext cx="9134795" cy="106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0350" y="1571612"/>
            <a:ext cx="8155078" cy="430806"/>
          </a:xfrm>
          <a:custGeom>
            <a:avLst/>
            <a:gdLst/>
            <a:ahLst/>
            <a:cxnLst/>
            <a:rect l="l" t="t" r="r" b="b"/>
            <a:pathLst>
              <a:path w="5142230" h="203834">
                <a:moveTo>
                  <a:pt x="5090871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203315"/>
                </a:lnTo>
                <a:lnTo>
                  <a:pt x="5141671" y="203315"/>
                </a:lnTo>
                <a:lnTo>
                  <a:pt x="5141671" y="50800"/>
                </a:lnTo>
                <a:lnTo>
                  <a:pt x="5137663" y="31075"/>
                </a:lnTo>
                <a:lnTo>
                  <a:pt x="5126749" y="14922"/>
                </a:lnTo>
                <a:lnTo>
                  <a:pt x="5110596" y="4008"/>
                </a:lnTo>
                <a:lnTo>
                  <a:pt x="5090871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0352" y="1964716"/>
            <a:ext cx="8154190" cy="106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1479" y="2857496"/>
            <a:ext cx="7912480" cy="1342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0350" y="2000240"/>
            <a:ext cx="8155078" cy="845507"/>
          </a:xfrm>
          <a:custGeom>
            <a:avLst/>
            <a:gdLst/>
            <a:ahLst/>
            <a:cxnLst/>
            <a:rect l="l" t="t" r="r" b="b"/>
            <a:pathLst>
              <a:path w="5142230" h="400050">
                <a:moveTo>
                  <a:pt x="5141671" y="0"/>
                </a:moveTo>
                <a:lnTo>
                  <a:pt x="0" y="0"/>
                </a:lnTo>
                <a:lnTo>
                  <a:pt x="0" y="348632"/>
                </a:lnTo>
                <a:lnTo>
                  <a:pt x="4008" y="368357"/>
                </a:lnTo>
                <a:lnTo>
                  <a:pt x="14922" y="384510"/>
                </a:lnTo>
                <a:lnTo>
                  <a:pt x="31075" y="395424"/>
                </a:lnTo>
                <a:lnTo>
                  <a:pt x="50800" y="399433"/>
                </a:lnTo>
                <a:lnTo>
                  <a:pt x="5090871" y="399433"/>
                </a:lnTo>
                <a:lnTo>
                  <a:pt x="5110596" y="395424"/>
                </a:lnTo>
                <a:lnTo>
                  <a:pt x="5126749" y="384510"/>
                </a:lnTo>
                <a:lnTo>
                  <a:pt x="5137663" y="368357"/>
                </a:lnTo>
                <a:lnTo>
                  <a:pt x="5141671" y="348632"/>
                </a:lnTo>
                <a:lnTo>
                  <a:pt x="5141671" y="0"/>
                </a:lnTo>
                <a:close/>
              </a:path>
            </a:pathLst>
          </a:custGeom>
          <a:solidFill>
            <a:srgbClr val="F8E5E5"/>
          </a:solidFill>
        </p:spPr>
        <p:txBody>
          <a:bodyPr wrap="square" lIns="0" tIns="0" rIns="0" bIns="0" rtlCol="0"/>
          <a:lstStyle/>
          <a:p>
            <a:endParaRPr lang="el-GR" sz="2400" dirty="0" smtClean="0"/>
          </a:p>
          <a:p>
            <a:r>
              <a:rPr lang="el-GR" sz="2800" dirty="0" smtClean="0"/>
              <a:t>	</a:t>
            </a:r>
            <a:r>
              <a:rPr lang="en-US" sz="2800" dirty="0" smtClean="0"/>
              <a:t>SID +[H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] </a:t>
            </a:r>
            <a:r>
              <a:rPr lang="el-GR" sz="2800" dirty="0" smtClean="0"/>
              <a:t>- </a:t>
            </a:r>
            <a:r>
              <a:rPr lang="en-US" sz="2800" dirty="0" smtClean="0"/>
              <a:t>[</a:t>
            </a:r>
            <a:r>
              <a:rPr lang="en-US" sz="2800" dirty="0" smtClean="0"/>
              <a:t>OH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]-[HCO</a:t>
            </a:r>
            <a:r>
              <a:rPr lang="en-US" sz="2800" baseline="-25000" dirty="0" smtClean="0"/>
              <a:t>3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] </a:t>
            </a:r>
            <a:r>
              <a:rPr lang="el-GR" sz="2800" dirty="0" smtClean="0"/>
              <a:t>-</a:t>
            </a:r>
            <a:r>
              <a:rPr lang="en-US" sz="2800" dirty="0" smtClean="0"/>
              <a:t> </a:t>
            </a:r>
            <a:r>
              <a:rPr lang="en-US" sz="2800" dirty="0" smtClean="0"/>
              <a:t>[CO</a:t>
            </a:r>
            <a:r>
              <a:rPr lang="en-US" sz="2800" baseline="-25000" dirty="0" smtClean="0"/>
              <a:t>3</a:t>
            </a:r>
            <a:r>
              <a:rPr lang="en-US" sz="2800" baseline="30000" dirty="0" smtClean="0"/>
              <a:t>2-</a:t>
            </a:r>
            <a:r>
              <a:rPr lang="en-US" sz="2800" dirty="0" smtClean="0"/>
              <a:t>] </a:t>
            </a:r>
            <a:r>
              <a:rPr lang="el-GR" sz="2800" dirty="0" smtClean="0"/>
              <a:t>-</a:t>
            </a:r>
            <a:r>
              <a:rPr lang="en-US" sz="2800" dirty="0" smtClean="0"/>
              <a:t> </a:t>
            </a:r>
            <a:r>
              <a:rPr lang="en-US" sz="2800" dirty="0" smtClean="0"/>
              <a:t>[A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] = O</a:t>
            </a:r>
            <a:endParaRPr sz="2800" dirty="0"/>
          </a:p>
        </p:txBody>
      </p:sp>
      <p:sp>
        <p:nvSpPr>
          <p:cNvPr id="14" name="object 14"/>
          <p:cNvSpPr/>
          <p:nvPr/>
        </p:nvSpPr>
        <p:spPr>
          <a:xfrm>
            <a:off x="8644544" y="2551901"/>
            <a:ext cx="0" cy="26841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44544" y="2525059"/>
            <a:ext cx="0" cy="26841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14282" y="3214687"/>
            <a:ext cx="8715436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53"/>
            <a:r>
              <a:rPr lang="el-GR" sz="2400" spc="-7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Για να διατηρηθεί η αρχή αυτή,  ο χώρος του </a:t>
            </a:r>
            <a:r>
              <a:rPr lang="en-US" sz="2400" spc="-7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SID </a:t>
            </a:r>
            <a:r>
              <a:rPr lang="el-GR" sz="2400" spc="-7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πληρούται με τα </a:t>
            </a:r>
            <a:r>
              <a:rPr lang="en-US" sz="2400" spc="-7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buffer base</a:t>
            </a:r>
            <a:r>
              <a:rPr lang="el-G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(ανιόντα ρυθμιστικά βάσης)</a:t>
            </a:r>
            <a:r>
              <a:rPr lang="en-US" sz="2400" spc="-7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22553"/>
            <a:endParaRPr lang="el-GR" sz="2400" spc="-7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553"/>
            <a:r>
              <a:rPr lang="el-GR" sz="2400" spc="-7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Από αυτά τα ασθενή ιόντα, τα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24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l-GR" sz="2400" spc="-7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&amp;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HCO</a:t>
            </a:r>
            <a:r>
              <a:rPr lang="en-US" sz="24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sz="24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l-G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καταλαμβάνουν τον κύριο ηλεκτρικό χώρο του</a:t>
            </a:r>
            <a:r>
              <a:rPr lang="en-US" sz="2400" dirty="0" smtClean="0"/>
              <a:t> SID</a:t>
            </a:r>
            <a:r>
              <a:rPr lang="el-GR" sz="2400" dirty="0" smtClean="0"/>
              <a:t>.</a:t>
            </a:r>
          </a:p>
          <a:p>
            <a:pPr marL="22553"/>
            <a:endParaRPr lang="el-G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553"/>
            <a:r>
              <a:rPr lang="el-G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Τα υπόλοιπα είναι σε ελάχιστες ποσότητες, παρά την μεγάλη σημασία τους στην φυσιολογία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l-G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23" name="object 5"/>
          <p:cNvSpPr txBox="1">
            <a:spLocks/>
          </p:cNvSpPr>
          <p:nvPr/>
        </p:nvSpPr>
        <p:spPr>
          <a:xfrm>
            <a:off x="646234" y="1571612"/>
            <a:ext cx="5354526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22553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spc="-18" dirty="0" smtClean="0">
                <a:solidFill>
                  <a:schemeClr val="bg1"/>
                </a:solidFill>
                <a:latin typeface="Tahoma"/>
                <a:ea typeface="+mj-ea"/>
                <a:cs typeface="Tahoma"/>
              </a:rPr>
              <a:t>Αρχή</a:t>
            </a:r>
            <a:r>
              <a:rPr kumimoji="0" lang="el-GR" sz="2400" b="1" i="0" u="none" strike="noStrike" kern="1200" cap="none" spc="-18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 Ηλεκτρικής ουδετερότητας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+mj-ea"/>
              <a:cs typeface="Tahoma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155448"/>
            <a:ext cx="8472518" cy="1252728"/>
          </a:xfrm>
        </p:spPr>
        <p:txBody>
          <a:bodyPr>
            <a:normAutofit/>
          </a:bodyPr>
          <a:lstStyle/>
          <a:p>
            <a:r>
              <a:rPr lang="el-GR" sz="4800" spc="158" baseline="7936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Ασθενή μη πτητικά οξέα - </a:t>
            </a:r>
            <a:r>
              <a:rPr lang="en-US" sz="4800" spc="158" baseline="7936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l-GR" sz="3200" spc="158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ΤΟΤ</a:t>
            </a:r>
            <a:endParaRPr lang="el-GR" sz="3200" baseline="-25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1406" y="1500174"/>
            <a:ext cx="8929718" cy="5143535"/>
          </a:xfrm>
        </p:spPr>
        <p:txBody>
          <a:bodyPr>
            <a:normAutofit/>
          </a:bodyPr>
          <a:lstStyle/>
          <a:p>
            <a:r>
              <a:rPr lang="el-GR" sz="2800" i="1" dirty="0" smtClean="0"/>
              <a:t>Το ολικό ποσό των A </a:t>
            </a:r>
            <a:r>
              <a:rPr lang="el-GR" sz="2800" dirty="0" smtClean="0"/>
              <a:t>στο σύστημα πρέπει να είναι σταθερό (νόμος διατήρησης των μαζών) </a:t>
            </a:r>
            <a:endParaRPr lang="el-GR" sz="3000" b="1" dirty="0" smtClean="0"/>
          </a:p>
          <a:p>
            <a:pPr algn="ctr"/>
            <a:r>
              <a:rPr lang="el-GR" sz="3000" b="1" dirty="0" smtClean="0"/>
              <a:t>[A</a:t>
            </a:r>
            <a:r>
              <a:rPr lang="el-GR" sz="3000" b="1" baseline="-25000" dirty="0" smtClean="0"/>
              <a:t>T</a:t>
            </a:r>
            <a:r>
              <a:rPr lang="en-US" sz="3000" b="1" baseline="-25000" dirty="0" smtClean="0"/>
              <a:t>OT</a:t>
            </a:r>
            <a:r>
              <a:rPr lang="el-GR" sz="3000" b="1" dirty="0" smtClean="0"/>
              <a:t>] = [HA] + [A]</a:t>
            </a:r>
          </a:p>
          <a:p>
            <a:endParaRPr lang="en-US" sz="2400" dirty="0" smtClean="0"/>
          </a:p>
          <a:p>
            <a:pPr>
              <a:buNone/>
            </a:pPr>
            <a:r>
              <a:rPr lang="el-GR" sz="2800" b="1" dirty="0" smtClean="0">
                <a:solidFill>
                  <a:srgbClr val="FF0000"/>
                </a:solidFill>
              </a:rPr>
              <a:t>Κύρια ασθενή μη πτητικά οξέα του πλάσματος </a:t>
            </a:r>
          </a:p>
          <a:p>
            <a:pPr lvl="0"/>
            <a:endParaRPr lang="el-GR" sz="2800" dirty="0" smtClean="0"/>
          </a:p>
          <a:p>
            <a:pPr lvl="0"/>
            <a:r>
              <a:rPr lang="el-GR" sz="2800" dirty="0" smtClean="0"/>
              <a:t>Πρωτεΐνες </a:t>
            </a:r>
            <a:r>
              <a:rPr lang="el-GR" sz="2800" dirty="0" smtClean="0"/>
              <a:t>([</a:t>
            </a:r>
            <a:r>
              <a:rPr lang="el-GR" sz="2800" dirty="0" err="1" smtClean="0"/>
              <a:t>Pr</a:t>
            </a:r>
            <a:r>
              <a:rPr lang="el-GR" sz="2800" baseline="-25000" dirty="0" err="1" smtClean="0"/>
              <a:t>Tot</a:t>
            </a:r>
            <a:r>
              <a:rPr lang="el-GR" sz="2800" dirty="0" smtClean="0"/>
              <a:t>] = [</a:t>
            </a:r>
            <a:r>
              <a:rPr lang="el-GR" sz="2800" dirty="0" err="1" smtClean="0"/>
              <a:t>Pr</a:t>
            </a:r>
            <a:r>
              <a:rPr lang="el-GR" sz="2800" baseline="30000" dirty="0" smtClean="0"/>
              <a:t>-</a:t>
            </a:r>
            <a:r>
              <a:rPr lang="el-GR" sz="2800" dirty="0" smtClean="0"/>
              <a:t>] + [</a:t>
            </a:r>
            <a:r>
              <a:rPr lang="el-GR" sz="2800" dirty="0" err="1" smtClean="0"/>
              <a:t>HPr</a:t>
            </a:r>
            <a:r>
              <a:rPr lang="el-GR" sz="2800" dirty="0" smtClean="0"/>
              <a:t>])</a:t>
            </a:r>
          </a:p>
          <a:p>
            <a:pPr lvl="0"/>
            <a:endParaRPr lang="el-GR" sz="2800" dirty="0" smtClean="0"/>
          </a:p>
          <a:p>
            <a:pPr lvl="0"/>
            <a:r>
              <a:rPr lang="el-GR" sz="2800" dirty="0" smtClean="0"/>
              <a:t>Φωσφορικά [</a:t>
            </a:r>
            <a:r>
              <a:rPr lang="el-GR" sz="2800" dirty="0" err="1" smtClean="0"/>
              <a:t>Pi</a:t>
            </a:r>
            <a:r>
              <a:rPr lang="el-GR" sz="2800" baseline="-25000" dirty="0" err="1" smtClean="0"/>
              <a:t>Tot</a:t>
            </a:r>
            <a:r>
              <a:rPr lang="el-GR" sz="2800" dirty="0" smtClean="0"/>
              <a:t>] = [</a:t>
            </a:r>
            <a:r>
              <a:rPr lang="el-GR" sz="2800" dirty="0" smtClean="0"/>
              <a:t>PO</a:t>
            </a:r>
            <a:r>
              <a:rPr lang="el-GR" sz="2800" baseline="-25000" dirty="0" smtClean="0"/>
              <a:t>4</a:t>
            </a:r>
            <a:r>
              <a:rPr lang="el-GR" sz="2800" baseline="30000" dirty="0"/>
              <a:t>3-</a:t>
            </a:r>
            <a:r>
              <a:rPr lang="el-GR" sz="2800" dirty="0" smtClean="0"/>
              <a:t>]+[HPO</a:t>
            </a:r>
            <a:r>
              <a:rPr lang="el-GR" sz="2800" baseline="-25000" dirty="0" smtClean="0"/>
              <a:t>4</a:t>
            </a:r>
            <a:r>
              <a:rPr lang="el-GR" sz="2800" baseline="30000" dirty="0"/>
              <a:t>2-</a:t>
            </a:r>
            <a:r>
              <a:rPr lang="el-GR" sz="2800" dirty="0" smtClean="0"/>
              <a:t>]+[</a:t>
            </a:r>
            <a:r>
              <a:rPr lang="el-GR" sz="2800" dirty="0" smtClean="0"/>
              <a:t>H</a:t>
            </a:r>
            <a:r>
              <a:rPr lang="el-GR" sz="2800" baseline="-25000" dirty="0" smtClean="0"/>
              <a:t>2</a:t>
            </a:r>
            <a:r>
              <a:rPr lang="el-GR" sz="2800" dirty="0" smtClean="0"/>
              <a:t>PO</a:t>
            </a:r>
            <a:r>
              <a:rPr lang="el-GR" sz="2800" baseline="-25000" dirty="0" smtClean="0"/>
              <a:t>4</a:t>
            </a:r>
            <a:r>
              <a:rPr lang="el-GR" sz="2800" baseline="30000" dirty="0" smtClean="0"/>
              <a:t>-</a:t>
            </a:r>
            <a:r>
              <a:rPr lang="el-GR" sz="2800" dirty="0" smtClean="0"/>
              <a:t>]+[H</a:t>
            </a:r>
            <a:r>
              <a:rPr lang="el-GR" sz="2800" baseline="-25000" dirty="0" smtClean="0"/>
              <a:t>3</a:t>
            </a:r>
            <a:r>
              <a:rPr lang="el-GR" sz="2800" dirty="0" smtClean="0"/>
              <a:t>PO</a:t>
            </a:r>
            <a:r>
              <a:rPr lang="el-GR" sz="2800" baseline="-25000" dirty="0" smtClean="0"/>
              <a:t>4</a:t>
            </a:r>
            <a:r>
              <a:rPr lang="el-GR" sz="2800" dirty="0" smtClean="0"/>
              <a:t>]</a:t>
            </a:r>
          </a:p>
          <a:p>
            <a:endParaRPr lang="el-GR" dirty="0" smtClean="0"/>
          </a:p>
          <a:p>
            <a:pPr algn="ctr"/>
            <a:r>
              <a:rPr lang="el-GR" b="1" dirty="0" smtClean="0"/>
              <a:t>[A</a:t>
            </a:r>
            <a:r>
              <a:rPr lang="el-GR" b="1" baseline="-25000" dirty="0" smtClean="0"/>
              <a:t>T</a:t>
            </a:r>
            <a:r>
              <a:rPr lang="en-US" b="1" baseline="-25000" dirty="0" smtClean="0"/>
              <a:t>OT</a:t>
            </a:r>
            <a:r>
              <a:rPr lang="el-GR" b="1" dirty="0" smtClean="0"/>
              <a:t>] = [</a:t>
            </a:r>
            <a:r>
              <a:rPr lang="en-US" b="1" dirty="0" err="1" smtClean="0"/>
              <a:t>Ppr</a:t>
            </a:r>
            <a:r>
              <a:rPr lang="en-US" b="1" baseline="-25000" dirty="0" err="1" smtClean="0"/>
              <a:t>Tot</a:t>
            </a:r>
            <a:r>
              <a:rPr lang="el-GR" b="1" dirty="0" smtClean="0"/>
              <a:t>] + [</a:t>
            </a:r>
            <a:r>
              <a:rPr lang="en-US" b="1" dirty="0" err="1" smtClean="0"/>
              <a:t>Pi</a:t>
            </a:r>
            <a:r>
              <a:rPr lang="en-US" b="1" baseline="-25000" dirty="0" err="1" smtClean="0"/>
              <a:t>Tot</a:t>
            </a:r>
            <a:r>
              <a:rPr lang="el-GR" b="1" dirty="0" smtClean="0"/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848" y="307611"/>
            <a:ext cx="8616305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53"/>
            <a:r>
              <a:rPr lang="el-GR" spc="-133" dirty="0" err="1" smtClean="0"/>
              <a:t>Οξεοβασικές</a:t>
            </a:r>
            <a:r>
              <a:rPr lang="el-GR" spc="-133" dirty="0" smtClean="0"/>
              <a:t> διαταραχές</a:t>
            </a:r>
            <a:endParaRPr spc="-169" dirty="0"/>
          </a:p>
        </p:txBody>
      </p:sp>
      <p:sp>
        <p:nvSpPr>
          <p:cNvPr id="3" name="object 3"/>
          <p:cNvSpPr/>
          <p:nvPr/>
        </p:nvSpPr>
        <p:spPr>
          <a:xfrm>
            <a:off x="0" y="1178898"/>
            <a:ext cx="9134795" cy="106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5975" y="1643050"/>
            <a:ext cx="8986619" cy="47370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9753" marR="9021" indent="-457200">
              <a:lnSpc>
                <a:spcPct val="103800"/>
              </a:lnSpc>
            </a:pPr>
            <a:r>
              <a:rPr lang="el-GR" sz="2400" spc="-53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Πρωτοπαθείς, </a:t>
            </a:r>
            <a:r>
              <a:rPr lang="el-GR" sz="2400" spc="-53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διαταραχές που άνευ αντιρρόπησης εκτρέπουν το </a:t>
            </a:r>
            <a:r>
              <a:rPr lang="en-US" sz="2400" spc="-53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pH</a:t>
            </a:r>
          </a:p>
          <a:p>
            <a:pPr marL="479753" marR="9021" indent="-457200">
              <a:lnSpc>
                <a:spcPct val="103800"/>
              </a:lnSpc>
              <a:buFont typeface="Arial" pitchFamily="34" charset="0"/>
              <a:buChar char="•"/>
            </a:pPr>
            <a:endParaRPr lang="en-US" sz="2400" spc="-53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79753" marR="9021" indent="-457200">
              <a:lnSpc>
                <a:spcPct val="103800"/>
              </a:lnSpc>
              <a:buFont typeface="Arial" pitchFamily="34" charset="0"/>
              <a:buChar char="•"/>
            </a:pPr>
            <a:r>
              <a:rPr lang="el-GR" sz="2400" spc="-53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Διακρίνονται σε </a:t>
            </a:r>
          </a:p>
          <a:p>
            <a:pPr marL="936953" marR="9021" lvl="1" indent="-457200">
              <a:lnSpc>
                <a:spcPct val="103800"/>
              </a:lnSpc>
            </a:pPr>
            <a:r>
              <a:rPr lang="el-GR" sz="2800" spc="-62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Αναπνευστικές</a:t>
            </a:r>
            <a:r>
              <a:rPr lang="el-GR" sz="2000" spc="-7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000" spc="-27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l-GR" sz="2000" spc="-27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μεταβολή</a:t>
            </a:r>
            <a:r>
              <a:rPr sz="2000" spc="44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000" spc="124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aCO</a:t>
            </a:r>
            <a:r>
              <a:rPr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l-GR" sz="2000" spc="-15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36953" marR="9021" lvl="1" indent="-457200">
              <a:lnSpc>
                <a:spcPct val="103800"/>
              </a:lnSpc>
            </a:pPr>
            <a:r>
              <a:rPr lang="el-GR" sz="2800" spc="-7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Μεταβολικές</a:t>
            </a:r>
            <a:r>
              <a:rPr lang="en-US" sz="2800" spc="-7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000" spc="-27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l-GR" sz="2000" spc="-27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μεταβολή σταθερών οξέων</a:t>
            </a:r>
            <a:r>
              <a:rPr lang="en-US" sz="2000" spc="-27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el-GR" sz="2000" spc="-27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διαταραχή σχέσης </a:t>
            </a:r>
            <a:r>
              <a:rPr lang="en-US" sz="2000" spc="-27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pH/</a:t>
            </a:r>
            <a:r>
              <a:rPr lang="en-US" sz="2000" spc="124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aCO</a:t>
            </a:r>
            <a:r>
              <a:rPr lang="en-US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sz="2000" spc="-53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l-GR" sz="2000" spc="-53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79753" marR="9021" indent="-457200">
              <a:lnSpc>
                <a:spcPct val="103800"/>
              </a:lnSpc>
              <a:buFont typeface="Arial" pitchFamily="34" charset="0"/>
              <a:buChar char="•"/>
            </a:pPr>
            <a:endParaRPr lang="el-GR" sz="2400" spc="-53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79753" marR="9021" indent="-457200">
              <a:lnSpc>
                <a:spcPct val="103800"/>
              </a:lnSpc>
            </a:pPr>
            <a:r>
              <a:rPr lang="el-GR" sz="2400" spc="-53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Σε κάθε εκτίμηση υπάρχουν δύο βασικά ερωτήματα</a:t>
            </a:r>
            <a:r>
              <a:rPr lang="el-GR" sz="2400" spc="-124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: </a:t>
            </a:r>
            <a:endParaRPr lang="en-US" sz="2400" spc="-124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79753" marR="9021" indent="-457200">
              <a:lnSpc>
                <a:spcPct val="103800"/>
              </a:lnSpc>
              <a:buFont typeface="Arial" pitchFamily="34" charset="0"/>
              <a:buChar char="•"/>
            </a:pPr>
            <a:endParaRPr lang="el-GR" sz="2400" spc="-124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31474" marR="9021" indent="-608922">
              <a:lnSpc>
                <a:spcPct val="103800"/>
              </a:lnSpc>
              <a:buFont typeface="+mj-lt"/>
              <a:buAutoNum type="arabicPeriod"/>
            </a:pPr>
            <a:r>
              <a:rPr lang="el-GR" sz="2400" i="1" spc="-44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Πως καθορίζεται το μέγεθος της αναπνευστικής διαταραχής </a:t>
            </a:r>
            <a:r>
              <a:rPr sz="2400" smtClean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el-G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088674" marR="9021" lvl="1" indent="-608922">
              <a:lnSpc>
                <a:spcPct val="103800"/>
              </a:lnSpc>
            </a:pPr>
            <a:r>
              <a:rPr lang="el-G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lang="el-G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από την </a:t>
            </a:r>
            <a:r>
              <a:rPr lang="en-US" sz="2400" spc="124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aCO</a:t>
            </a:r>
            <a:r>
              <a:rPr lang="en-US" sz="2400" baseline="-25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l-G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!!!</a:t>
            </a:r>
          </a:p>
          <a:p>
            <a:pPr marL="631474" marR="9021" indent="-608922">
              <a:lnSpc>
                <a:spcPct val="103800"/>
              </a:lnSpc>
              <a:buFont typeface="+mj-lt"/>
              <a:buAutoNum type="arabicPeriod"/>
            </a:pPr>
            <a:r>
              <a:rPr lang="el-GR" sz="2400" i="1" spc="-44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Πως καθορίζεται το μέγεθος της μεταβολικής διαταραχής </a:t>
            </a:r>
            <a:r>
              <a:rPr lang="el-G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 </a:t>
            </a:r>
          </a:p>
          <a:p>
            <a:pPr marL="631474" marR="9021" indent="-608922">
              <a:lnSpc>
                <a:spcPct val="103800"/>
              </a:lnSpc>
            </a:pP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			???</a:t>
            </a:r>
            <a:endParaRPr lang="el-G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53"/>
            <a:r>
              <a:rPr lang="en-US" sz="4000" i="1" spc="160" dirty="0" smtClean="0">
                <a:latin typeface="Trebuchet MS"/>
                <a:cs typeface="Trebuchet MS"/>
              </a:rPr>
              <a:t>	</a:t>
            </a:r>
            <a:r>
              <a:rPr lang="en-US" sz="4800" i="1" spc="160" dirty="0" smtClean="0">
                <a:latin typeface="Trebuchet MS"/>
                <a:cs typeface="Trebuchet MS"/>
              </a:rPr>
              <a:t>A</a:t>
            </a:r>
            <a:r>
              <a:rPr lang="en-US" sz="4800" spc="158" baseline="-25000" dirty="0" smtClean="0"/>
              <a:t>TOT</a:t>
            </a:r>
            <a:endParaRPr sz="4800" baseline="-250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178898"/>
            <a:ext cx="9134795" cy="106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0350" y="1910443"/>
            <a:ext cx="8155078" cy="430806"/>
          </a:xfrm>
          <a:custGeom>
            <a:avLst/>
            <a:gdLst/>
            <a:ahLst/>
            <a:cxnLst/>
            <a:rect l="l" t="t" r="r" b="b"/>
            <a:pathLst>
              <a:path w="5142230" h="203834">
                <a:moveTo>
                  <a:pt x="5090871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203315"/>
                </a:lnTo>
                <a:lnTo>
                  <a:pt x="5141671" y="203315"/>
                </a:lnTo>
                <a:lnTo>
                  <a:pt x="5141671" y="50800"/>
                </a:lnTo>
                <a:lnTo>
                  <a:pt x="5137663" y="31075"/>
                </a:lnTo>
                <a:lnTo>
                  <a:pt x="5126749" y="14922"/>
                </a:lnTo>
                <a:lnTo>
                  <a:pt x="5110596" y="4008"/>
                </a:lnTo>
                <a:lnTo>
                  <a:pt x="5090871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0352" y="2313414"/>
            <a:ext cx="8154190" cy="106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0915" y="3506221"/>
            <a:ext cx="161128" cy="2147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1479" y="3586749"/>
            <a:ext cx="7912480" cy="1342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44544" y="2003930"/>
            <a:ext cx="80462" cy="2147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44544" y="2111275"/>
            <a:ext cx="80462" cy="13949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44544" y="2084434"/>
            <a:ext cx="0" cy="1462861"/>
          </a:xfrm>
          <a:custGeom>
            <a:avLst/>
            <a:gdLst/>
            <a:ahLst/>
            <a:cxnLst/>
            <a:rect l="l" t="t" r="r" b="b"/>
            <a:pathLst>
              <a:path h="692150">
                <a:moveTo>
                  <a:pt x="0" y="69176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44544" y="2057593"/>
            <a:ext cx="0" cy="26841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44544" y="2030751"/>
            <a:ext cx="0" cy="26841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44544" y="2003910"/>
            <a:ext cx="0" cy="26841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0350" y="3786190"/>
            <a:ext cx="8155078" cy="285752"/>
          </a:xfrm>
          <a:custGeom>
            <a:avLst/>
            <a:gdLst/>
            <a:ahLst/>
            <a:cxnLst/>
            <a:rect l="l" t="t" r="r" b="b"/>
            <a:pathLst>
              <a:path w="5142230" h="191769">
                <a:moveTo>
                  <a:pt x="5090871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91690"/>
                </a:lnTo>
                <a:lnTo>
                  <a:pt x="5141671" y="191690"/>
                </a:lnTo>
                <a:lnTo>
                  <a:pt x="5141671" y="50800"/>
                </a:lnTo>
                <a:lnTo>
                  <a:pt x="5137663" y="31075"/>
                </a:lnTo>
                <a:lnTo>
                  <a:pt x="5126749" y="14922"/>
                </a:lnTo>
                <a:lnTo>
                  <a:pt x="5110596" y="4008"/>
                </a:lnTo>
                <a:lnTo>
                  <a:pt x="5090871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0352" y="4313076"/>
            <a:ext cx="8154190" cy="3303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0915" y="4930967"/>
            <a:ext cx="161128" cy="2147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1479" y="5011495"/>
            <a:ext cx="7912480" cy="1342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44544" y="4028182"/>
            <a:ext cx="80462" cy="2147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44544" y="4135537"/>
            <a:ext cx="80462" cy="79543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0350" y="4071943"/>
            <a:ext cx="8155078" cy="1785950"/>
          </a:xfrm>
          <a:custGeom>
            <a:avLst/>
            <a:gdLst/>
            <a:ahLst/>
            <a:cxnLst/>
            <a:rect l="l" t="t" r="r" b="b"/>
            <a:pathLst>
              <a:path w="5142230" h="299085">
                <a:moveTo>
                  <a:pt x="5141671" y="0"/>
                </a:moveTo>
                <a:lnTo>
                  <a:pt x="0" y="0"/>
                </a:lnTo>
                <a:lnTo>
                  <a:pt x="0" y="248072"/>
                </a:lnTo>
                <a:lnTo>
                  <a:pt x="4008" y="267797"/>
                </a:lnTo>
                <a:lnTo>
                  <a:pt x="14922" y="283950"/>
                </a:lnTo>
                <a:lnTo>
                  <a:pt x="31075" y="294864"/>
                </a:lnTo>
                <a:lnTo>
                  <a:pt x="50800" y="298873"/>
                </a:lnTo>
                <a:lnTo>
                  <a:pt x="5090871" y="298873"/>
                </a:lnTo>
                <a:lnTo>
                  <a:pt x="5110596" y="294864"/>
                </a:lnTo>
                <a:lnTo>
                  <a:pt x="5126749" y="283950"/>
                </a:lnTo>
                <a:lnTo>
                  <a:pt x="5137663" y="267797"/>
                </a:lnTo>
                <a:lnTo>
                  <a:pt x="5141671" y="248072"/>
                </a:lnTo>
                <a:lnTo>
                  <a:pt x="5141671" y="0"/>
                </a:lnTo>
                <a:close/>
              </a:path>
            </a:pathLst>
          </a:custGeom>
          <a:solidFill>
            <a:srgbClr val="F8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44544" y="4108697"/>
            <a:ext cx="0" cy="862954"/>
          </a:xfrm>
          <a:custGeom>
            <a:avLst/>
            <a:gdLst/>
            <a:ahLst/>
            <a:cxnLst/>
            <a:rect l="l" t="t" r="r" b="b"/>
            <a:pathLst>
              <a:path h="408305">
                <a:moveTo>
                  <a:pt x="0" y="40810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644544" y="4081855"/>
            <a:ext cx="0" cy="26841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644544" y="4055013"/>
            <a:ext cx="0" cy="26841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44544" y="4028172"/>
            <a:ext cx="0" cy="26841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28595" y="2383264"/>
            <a:ext cx="8572561" cy="3831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53"/>
            <a:r>
              <a:rPr lang="en-US" sz="2100" spc="-27" dirty="0" smtClean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lang="el-GR" sz="2800" spc="-27" dirty="0" smtClean="0">
                <a:latin typeface="Tahoma"/>
                <a:cs typeface="Tahoma"/>
              </a:rPr>
              <a:t>Συμμετοχή </a:t>
            </a:r>
            <a:r>
              <a:rPr lang="el-GR" sz="2800" spc="-27" dirty="0" err="1" smtClean="0">
                <a:latin typeface="Tahoma"/>
                <a:cs typeface="Tahoma"/>
              </a:rPr>
              <a:t>αλβουμίνης</a:t>
            </a:r>
            <a:r>
              <a:rPr lang="el-GR" sz="2800" spc="-27" dirty="0" smtClean="0">
                <a:latin typeface="Tahoma"/>
                <a:cs typeface="Tahoma"/>
              </a:rPr>
              <a:t> &amp; Φωσφορικών</a:t>
            </a:r>
            <a:endParaRPr lang="en-US" sz="2800" spc="-160" dirty="0" smtClean="0">
              <a:latin typeface="Tahoma"/>
              <a:cs typeface="Tahoma"/>
            </a:endParaRPr>
          </a:p>
          <a:p>
            <a:pPr marL="22553"/>
            <a:endParaRPr lang="en-US" sz="2100" spc="-16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22553"/>
            <a:r>
              <a:rPr sz="2400" spc="-202" dirty="0" smtClean="0">
                <a:latin typeface="Tahoma"/>
                <a:cs typeface="Tahoma"/>
              </a:rPr>
              <a:t>[</a:t>
            </a:r>
            <a:r>
              <a:rPr sz="2400" i="1" spc="-44" dirty="0" smtClean="0">
                <a:latin typeface="Trebuchet MS"/>
                <a:cs typeface="Trebuchet MS"/>
              </a:rPr>
              <a:t>A</a:t>
            </a:r>
            <a:r>
              <a:rPr lang="en-US" sz="2400" i="1" spc="-44" dirty="0" smtClean="0">
                <a:latin typeface="Trebuchet MS"/>
                <a:cs typeface="Trebuchet MS"/>
              </a:rPr>
              <a:t>-</a:t>
            </a:r>
            <a:r>
              <a:rPr sz="2400" spc="-202" dirty="0" smtClean="0">
                <a:latin typeface="Tahoma"/>
                <a:cs typeface="Tahoma"/>
              </a:rPr>
              <a:t>]</a:t>
            </a:r>
            <a:r>
              <a:rPr sz="2400" spc="-53" dirty="0" smtClean="0">
                <a:latin typeface="Tahoma"/>
                <a:cs typeface="Tahoma"/>
              </a:rPr>
              <a:t> </a:t>
            </a:r>
            <a:r>
              <a:rPr sz="2400" spc="115" dirty="0">
                <a:latin typeface="Tahoma"/>
                <a:cs typeface="Tahoma"/>
              </a:rPr>
              <a:t>=</a:t>
            </a:r>
            <a:r>
              <a:rPr sz="2400" spc="-62" dirty="0">
                <a:latin typeface="Tahoma"/>
                <a:cs typeface="Tahoma"/>
              </a:rPr>
              <a:t> </a:t>
            </a:r>
            <a:r>
              <a:rPr sz="2400" spc="-202" dirty="0">
                <a:latin typeface="Tahoma"/>
                <a:cs typeface="Tahoma"/>
              </a:rPr>
              <a:t>[</a:t>
            </a:r>
            <a:r>
              <a:rPr sz="2400" i="1" spc="-44" dirty="0">
                <a:latin typeface="Trebuchet MS"/>
                <a:cs typeface="Trebuchet MS"/>
              </a:rPr>
              <a:t>Al</a:t>
            </a:r>
            <a:r>
              <a:rPr sz="2400" i="1" dirty="0">
                <a:latin typeface="Trebuchet MS"/>
                <a:cs typeface="Trebuchet MS"/>
              </a:rPr>
              <a:t>b</a:t>
            </a:r>
            <a:r>
              <a:rPr sz="2400" spc="-202" dirty="0">
                <a:latin typeface="Tahoma"/>
                <a:cs typeface="Tahoma"/>
              </a:rPr>
              <a:t>]</a:t>
            </a:r>
            <a:r>
              <a:rPr sz="2400" spc="-178" dirty="0">
                <a:latin typeface="Tahoma"/>
                <a:cs typeface="Tahoma"/>
              </a:rPr>
              <a:t> </a:t>
            </a:r>
            <a:r>
              <a:rPr sz="2400" i="1" spc="-9" dirty="0">
                <a:latin typeface="Meiryo"/>
                <a:cs typeface="Meiryo"/>
              </a:rPr>
              <a:t>×</a:t>
            </a:r>
            <a:r>
              <a:rPr sz="2400" i="1" spc="-240" dirty="0">
                <a:latin typeface="Meiryo"/>
                <a:cs typeface="Meiryo"/>
              </a:rPr>
              <a:t> </a:t>
            </a:r>
            <a:r>
              <a:rPr sz="2400" spc="-36" dirty="0">
                <a:latin typeface="Tahoma"/>
                <a:cs typeface="Tahoma"/>
              </a:rPr>
              <a:t>(</a:t>
            </a:r>
            <a:r>
              <a:rPr sz="2400" spc="-36" dirty="0" smtClean="0">
                <a:latin typeface="Tahoma"/>
                <a:cs typeface="Tahoma"/>
              </a:rPr>
              <a:t>0</a:t>
            </a:r>
            <a:r>
              <a:rPr lang="el-GR" sz="2400" i="1" spc="-186" dirty="0" smtClean="0">
                <a:latin typeface="Verdana"/>
                <a:cs typeface="Verdana"/>
              </a:rPr>
              <a:t>,</a:t>
            </a:r>
            <a:r>
              <a:rPr sz="2400" spc="-89" dirty="0" smtClean="0">
                <a:latin typeface="Tahoma"/>
                <a:cs typeface="Tahoma"/>
              </a:rPr>
              <a:t>123</a:t>
            </a:r>
            <a:r>
              <a:rPr sz="2400" i="1" spc="-9" dirty="0" smtClean="0">
                <a:latin typeface="Meiryo"/>
                <a:cs typeface="Meiryo"/>
              </a:rPr>
              <a:t>×</a:t>
            </a:r>
            <a:r>
              <a:rPr sz="2400" i="1" spc="9" dirty="0" smtClean="0">
                <a:latin typeface="Trebuchet MS"/>
                <a:cs typeface="Trebuchet MS"/>
              </a:rPr>
              <a:t>pH</a:t>
            </a:r>
            <a:r>
              <a:rPr lang="en-US" sz="2400" i="1" spc="27" dirty="0" smtClean="0">
                <a:latin typeface="Trebuchet MS"/>
                <a:cs typeface="Trebuchet MS"/>
              </a:rPr>
              <a:t> </a:t>
            </a:r>
            <a:r>
              <a:rPr lang="en-US" sz="2400" i="1" spc="27" dirty="0" smtClean="0">
                <a:latin typeface="Trebuchet MS"/>
                <a:cs typeface="Trebuchet MS"/>
              </a:rPr>
              <a:t>-</a:t>
            </a:r>
            <a:r>
              <a:rPr sz="2400" spc="-89" dirty="0" smtClean="0">
                <a:latin typeface="Tahoma"/>
                <a:cs typeface="Tahoma"/>
              </a:rPr>
              <a:t>0</a:t>
            </a:r>
            <a:r>
              <a:rPr lang="el-GR" sz="2400" i="1" spc="-186" dirty="0" smtClean="0">
                <a:latin typeface="Verdana"/>
                <a:cs typeface="Verdana"/>
              </a:rPr>
              <a:t>,</a:t>
            </a:r>
            <a:r>
              <a:rPr sz="2400" spc="-62" dirty="0" smtClean="0">
                <a:latin typeface="Tahoma"/>
                <a:cs typeface="Tahoma"/>
              </a:rPr>
              <a:t>631</a:t>
            </a:r>
            <a:r>
              <a:rPr sz="2400" spc="-62" dirty="0">
                <a:latin typeface="Tahoma"/>
                <a:cs typeface="Tahoma"/>
              </a:rPr>
              <a:t>) </a:t>
            </a:r>
            <a:r>
              <a:rPr lang="en-US" sz="2400" spc="-202" dirty="0" smtClean="0">
                <a:latin typeface="Tahoma"/>
                <a:cs typeface="Tahoma"/>
              </a:rPr>
              <a:t>+</a:t>
            </a:r>
            <a:r>
              <a:rPr sz="2400" spc="-62" dirty="0" smtClean="0">
                <a:latin typeface="Tahoma"/>
                <a:cs typeface="Tahoma"/>
              </a:rPr>
              <a:t> </a:t>
            </a:r>
            <a:r>
              <a:rPr sz="2400" spc="-202" dirty="0">
                <a:latin typeface="Tahoma"/>
                <a:cs typeface="Tahoma"/>
              </a:rPr>
              <a:t>[</a:t>
            </a:r>
            <a:r>
              <a:rPr sz="2400" i="1" spc="27" dirty="0">
                <a:latin typeface="Trebuchet MS"/>
                <a:cs typeface="Trebuchet MS"/>
              </a:rPr>
              <a:t>Pi</a:t>
            </a:r>
            <a:r>
              <a:rPr sz="2400" i="1" spc="-426" dirty="0">
                <a:latin typeface="Trebuchet MS"/>
                <a:cs typeface="Trebuchet MS"/>
              </a:rPr>
              <a:t> </a:t>
            </a:r>
            <a:r>
              <a:rPr sz="2400" spc="-202" dirty="0" smtClean="0">
                <a:latin typeface="Tahoma"/>
                <a:cs typeface="Tahoma"/>
              </a:rPr>
              <a:t>]</a:t>
            </a:r>
            <a:r>
              <a:rPr sz="2400" i="1" spc="-9" dirty="0" smtClean="0">
                <a:latin typeface="Meiryo"/>
                <a:cs typeface="Meiryo"/>
              </a:rPr>
              <a:t>×</a:t>
            </a:r>
            <a:r>
              <a:rPr sz="2400" spc="-36" dirty="0" smtClean="0">
                <a:latin typeface="Tahoma"/>
                <a:cs typeface="Tahoma"/>
              </a:rPr>
              <a:t>(</a:t>
            </a:r>
            <a:r>
              <a:rPr sz="2400" spc="-36" dirty="0" smtClean="0">
                <a:latin typeface="Tahoma"/>
                <a:cs typeface="Tahoma"/>
              </a:rPr>
              <a:t>0</a:t>
            </a:r>
            <a:r>
              <a:rPr lang="el-GR" sz="2400" i="1" spc="-186" dirty="0" smtClean="0">
                <a:latin typeface="Verdana"/>
                <a:cs typeface="Verdana"/>
              </a:rPr>
              <a:t>,</a:t>
            </a:r>
            <a:r>
              <a:rPr sz="2400" spc="-89" dirty="0" smtClean="0">
                <a:latin typeface="Tahoma"/>
                <a:cs typeface="Tahoma"/>
              </a:rPr>
              <a:t>309</a:t>
            </a:r>
            <a:r>
              <a:rPr sz="2400" i="1" spc="-9" dirty="0" smtClean="0">
                <a:latin typeface="Meiryo"/>
                <a:cs typeface="Meiryo"/>
              </a:rPr>
              <a:t>×</a:t>
            </a:r>
            <a:r>
              <a:rPr sz="2400" i="1" spc="9" dirty="0" smtClean="0">
                <a:latin typeface="Trebuchet MS"/>
                <a:cs typeface="Trebuchet MS"/>
              </a:rPr>
              <a:t>pH</a:t>
            </a:r>
            <a:r>
              <a:rPr sz="2400" i="1" spc="27" dirty="0" smtClean="0">
                <a:latin typeface="Trebuchet MS"/>
                <a:cs typeface="Trebuchet MS"/>
              </a:rPr>
              <a:t> </a:t>
            </a:r>
            <a:r>
              <a:rPr lang="en-US" sz="2400" i="1" spc="-9" dirty="0" smtClean="0">
                <a:latin typeface="Meiryo"/>
                <a:cs typeface="Trebuchet MS"/>
              </a:rPr>
              <a:t>– </a:t>
            </a:r>
            <a:r>
              <a:rPr sz="2400" spc="-89" dirty="0" smtClean="0">
                <a:latin typeface="Tahoma"/>
                <a:cs typeface="Tahoma"/>
              </a:rPr>
              <a:t>0</a:t>
            </a:r>
            <a:r>
              <a:rPr lang="el-GR" sz="2400" i="1" spc="-186" dirty="0" smtClean="0">
                <a:latin typeface="Verdana"/>
                <a:cs typeface="Verdana"/>
              </a:rPr>
              <a:t>,</a:t>
            </a:r>
            <a:r>
              <a:rPr sz="2400" spc="-62" dirty="0" smtClean="0">
                <a:latin typeface="Tahoma"/>
                <a:cs typeface="Tahoma"/>
              </a:rPr>
              <a:t>469</a:t>
            </a:r>
            <a:r>
              <a:rPr sz="2400" spc="-62" dirty="0" smtClean="0">
                <a:latin typeface="Tahoma"/>
                <a:cs typeface="Tahoma"/>
              </a:rPr>
              <a:t>)</a:t>
            </a:r>
            <a:endParaRPr lang="el-GR" sz="2400" spc="-62" dirty="0" smtClean="0">
              <a:latin typeface="Tahoma"/>
              <a:cs typeface="Tahoma"/>
            </a:endParaRPr>
          </a:p>
          <a:p>
            <a:pPr marL="22553"/>
            <a:endParaRPr lang="el-G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553"/>
            <a:endParaRPr lang="el-G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553"/>
            <a:endParaRPr lang="el-G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553"/>
            <a:r>
              <a:rPr lang="el-G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ή πιο απλά</a:t>
            </a:r>
            <a:endParaRPr lang="el-G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ts val="43"/>
              </a:spcBef>
            </a:pPr>
            <a:endParaRPr lang="el-G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ts val="43"/>
              </a:spcBef>
            </a:pPr>
            <a:r>
              <a:rPr lang="en-US" sz="2800" spc="-202" dirty="0" smtClean="0">
                <a:latin typeface="Tahoma"/>
                <a:cs typeface="Tahoma"/>
              </a:rPr>
              <a:t>[</a:t>
            </a:r>
            <a:r>
              <a:rPr lang="en-US" sz="2800" i="1" spc="-44" dirty="0" smtClean="0">
                <a:latin typeface="Trebuchet MS"/>
                <a:cs typeface="Trebuchet MS"/>
              </a:rPr>
              <a:t>A-</a:t>
            </a:r>
            <a:r>
              <a:rPr lang="en-US" sz="2800" spc="-202" dirty="0" smtClean="0">
                <a:latin typeface="Tahoma"/>
                <a:cs typeface="Tahoma"/>
              </a:rPr>
              <a:t>]</a:t>
            </a:r>
            <a:r>
              <a:rPr lang="en-US" sz="2800" spc="-53" dirty="0" smtClean="0">
                <a:latin typeface="Tahoma"/>
                <a:cs typeface="Tahoma"/>
              </a:rPr>
              <a:t> </a:t>
            </a:r>
            <a:r>
              <a:rPr lang="en-US" sz="2800" spc="-202" dirty="0" smtClean="0">
                <a:latin typeface="Tahoma"/>
                <a:cs typeface="Tahoma"/>
              </a:rPr>
              <a:t>=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x alb (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g/dl)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 Pi (mmol/L)</a:t>
            </a:r>
          </a:p>
          <a:p>
            <a:pPr>
              <a:spcBef>
                <a:spcPts val="43"/>
              </a:spcBef>
            </a:pPr>
            <a:endParaRPr lang="en-US" sz="2400" dirty="0" smtClean="0">
              <a:latin typeface="Times New Roman"/>
              <a:cs typeface="Times New Roman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[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11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TOT</a:t>
            </a:r>
            <a:r>
              <a:rPr kumimoji="0" lang="el-G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[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Pi</a:t>
            </a:r>
            <a:r>
              <a:rPr kumimoji="0" lang="en-US" sz="11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TOT</a:t>
            </a:r>
            <a:r>
              <a:rPr kumimoji="0" lang="el-G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 + [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Ppr</a:t>
            </a:r>
            <a:r>
              <a:rPr kumimoji="0" lang="en-US" sz="11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TOT</a:t>
            </a:r>
            <a:r>
              <a:rPr kumimoji="0" lang="el-G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 + [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11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alb</a:t>
            </a:r>
            <a:r>
              <a:rPr kumimoji="0" lang="el-G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</a:t>
            </a: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53"/>
            <a:r>
              <a:rPr lang="en-US" sz="4800" spc="-124" dirty="0" err="1" smtClean="0"/>
              <a:t>SIDeffective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178898"/>
            <a:ext cx="9134795" cy="106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0350" y="1571612"/>
            <a:ext cx="8155078" cy="769637"/>
          </a:xfrm>
          <a:custGeom>
            <a:avLst/>
            <a:gdLst/>
            <a:ahLst/>
            <a:cxnLst/>
            <a:rect l="l" t="t" r="r" b="b"/>
            <a:pathLst>
              <a:path w="5142230" h="203834">
                <a:moveTo>
                  <a:pt x="5090871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203315"/>
                </a:lnTo>
                <a:lnTo>
                  <a:pt x="5141671" y="203315"/>
                </a:lnTo>
                <a:lnTo>
                  <a:pt x="5141671" y="50800"/>
                </a:lnTo>
                <a:lnTo>
                  <a:pt x="5137663" y="31075"/>
                </a:lnTo>
                <a:lnTo>
                  <a:pt x="5126749" y="14922"/>
                </a:lnTo>
                <a:lnTo>
                  <a:pt x="5110596" y="4008"/>
                </a:lnTo>
                <a:lnTo>
                  <a:pt x="5090871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0352" y="2313414"/>
            <a:ext cx="8154190" cy="106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0915" y="3506221"/>
            <a:ext cx="161128" cy="2147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1479" y="3586749"/>
            <a:ext cx="7912480" cy="1342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44544" y="2003930"/>
            <a:ext cx="80462" cy="2147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44544" y="2111275"/>
            <a:ext cx="80462" cy="13949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0350" y="2406978"/>
            <a:ext cx="8155078" cy="1207867"/>
          </a:xfrm>
          <a:custGeom>
            <a:avLst/>
            <a:gdLst/>
            <a:ahLst/>
            <a:cxnLst/>
            <a:rect l="l" t="t" r="r" b="b"/>
            <a:pathLst>
              <a:path w="5142230" h="571500">
                <a:moveTo>
                  <a:pt x="5141671" y="0"/>
                </a:moveTo>
                <a:lnTo>
                  <a:pt x="0" y="0"/>
                </a:lnTo>
                <a:lnTo>
                  <a:pt x="0" y="520105"/>
                </a:lnTo>
                <a:lnTo>
                  <a:pt x="4008" y="539830"/>
                </a:lnTo>
                <a:lnTo>
                  <a:pt x="14922" y="555983"/>
                </a:lnTo>
                <a:lnTo>
                  <a:pt x="31075" y="566897"/>
                </a:lnTo>
                <a:lnTo>
                  <a:pt x="50800" y="570906"/>
                </a:lnTo>
                <a:lnTo>
                  <a:pt x="5090871" y="570906"/>
                </a:lnTo>
                <a:lnTo>
                  <a:pt x="5110596" y="566897"/>
                </a:lnTo>
                <a:lnTo>
                  <a:pt x="5126749" y="555983"/>
                </a:lnTo>
                <a:lnTo>
                  <a:pt x="5137663" y="539830"/>
                </a:lnTo>
                <a:lnTo>
                  <a:pt x="5141671" y="520105"/>
                </a:lnTo>
                <a:lnTo>
                  <a:pt x="5141671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44544" y="2084434"/>
            <a:ext cx="0" cy="1462861"/>
          </a:xfrm>
          <a:custGeom>
            <a:avLst/>
            <a:gdLst/>
            <a:ahLst/>
            <a:cxnLst/>
            <a:rect l="l" t="t" r="r" b="b"/>
            <a:pathLst>
              <a:path h="692150">
                <a:moveTo>
                  <a:pt x="0" y="69176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44544" y="2057593"/>
            <a:ext cx="0" cy="26841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44544" y="2030751"/>
            <a:ext cx="0" cy="26841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44544" y="2003910"/>
            <a:ext cx="0" cy="26841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0350" y="3643314"/>
            <a:ext cx="8155078" cy="625246"/>
          </a:xfrm>
          <a:custGeom>
            <a:avLst/>
            <a:gdLst/>
            <a:ahLst/>
            <a:cxnLst/>
            <a:rect l="l" t="t" r="r" b="b"/>
            <a:pathLst>
              <a:path w="5142230" h="191769">
                <a:moveTo>
                  <a:pt x="5090871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91690"/>
                </a:lnTo>
                <a:lnTo>
                  <a:pt x="5141671" y="191690"/>
                </a:lnTo>
                <a:lnTo>
                  <a:pt x="5141671" y="50800"/>
                </a:lnTo>
                <a:lnTo>
                  <a:pt x="5137663" y="31075"/>
                </a:lnTo>
                <a:lnTo>
                  <a:pt x="5126749" y="14922"/>
                </a:lnTo>
                <a:lnTo>
                  <a:pt x="5110596" y="4008"/>
                </a:lnTo>
                <a:lnTo>
                  <a:pt x="5090871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0352" y="4313077"/>
            <a:ext cx="8154190" cy="1069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0915" y="4930967"/>
            <a:ext cx="161128" cy="2147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1479" y="5011495"/>
            <a:ext cx="7912480" cy="1342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44544" y="4028182"/>
            <a:ext cx="80462" cy="2147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44544" y="4135537"/>
            <a:ext cx="80462" cy="79543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0350" y="4406665"/>
            <a:ext cx="8155078" cy="632117"/>
          </a:xfrm>
          <a:custGeom>
            <a:avLst/>
            <a:gdLst/>
            <a:ahLst/>
            <a:cxnLst/>
            <a:rect l="l" t="t" r="r" b="b"/>
            <a:pathLst>
              <a:path w="5142230" h="299085">
                <a:moveTo>
                  <a:pt x="5141671" y="0"/>
                </a:moveTo>
                <a:lnTo>
                  <a:pt x="0" y="0"/>
                </a:lnTo>
                <a:lnTo>
                  <a:pt x="0" y="248072"/>
                </a:lnTo>
                <a:lnTo>
                  <a:pt x="4008" y="267797"/>
                </a:lnTo>
                <a:lnTo>
                  <a:pt x="14922" y="283950"/>
                </a:lnTo>
                <a:lnTo>
                  <a:pt x="31075" y="294864"/>
                </a:lnTo>
                <a:lnTo>
                  <a:pt x="50800" y="298873"/>
                </a:lnTo>
                <a:lnTo>
                  <a:pt x="5090871" y="298873"/>
                </a:lnTo>
                <a:lnTo>
                  <a:pt x="5110596" y="294864"/>
                </a:lnTo>
                <a:lnTo>
                  <a:pt x="5126749" y="283950"/>
                </a:lnTo>
                <a:lnTo>
                  <a:pt x="5137663" y="267797"/>
                </a:lnTo>
                <a:lnTo>
                  <a:pt x="5141671" y="248072"/>
                </a:lnTo>
                <a:lnTo>
                  <a:pt x="5141671" y="0"/>
                </a:lnTo>
                <a:close/>
              </a:path>
            </a:pathLst>
          </a:custGeom>
          <a:solidFill>
            <a:srgbClr val="F8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44544" y="4108697"/>
            <a:ext cx="0" cy="862954"/>
          </a:xfrm>
          <a:custGeom>
            <a:avLst/>
            <a:gdLst/>
            <a:ahLst/>
            <a:cxnLst/>
            <a:rect l="l" t="t" r="r" b="b"/>
            <a:pathLst>
              <a:path h="408305">
                <a:moveTo>
                  <a:pt x="0" y="40810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644544" y="4081855"/>
            <a:ext cx="0" cy="26841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644544" y="4055013"/>
            <a:ext cx="0" cy="26841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44544" y="4028172"/>
            <a:ext cx="0" cy="26841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28595" y="1643050"/>
            <a:ext cx="8215371" cy="43242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53"/>
            <a:r>
              <a:rPr lang="en-US" sz="2100" spc="-27" dirty="0" smtClean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lang="en-US" sz="2800" b="1" spc="-71" dirty="0" err="1" smtClean="0">
                <a:solidFill>
                  <a:schemeClr val="bg1"/>
                </a:solidFill>
                <a:latin typeface="Tahoma"/>
                <a:cs typeface="Tahoma"/>
              </a:rPr>
              <a:t>SIDef</a:t>
            </a:r>
            <a:r>
              <a:rPr lang="en-US" sz="2800" b="1" spc="133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2800" b="1" spc="115" dirty="0" smtClean="0">
                <a:solidFill>
                  <a:schemeClr val="bg1"/>
                </a:solidFill>
                <a:latin typeface="Tahoma"/>
                <a:cs typeface="Tahoma"/>
              </a:rPr>
              <a:t>=</a:t>
            </a:r>
            <a:r>
              <a:rPr lang="en-US" sz="2800" b="1" spc="-62" dirty="0" smtClean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en-US" sz="2800" b="1" spc="-202" dirty="0" smtClean="0">
                <a:solidFill>
                  <a:schemeClr val="bg1"/>
                </a:solidFill>
                <a:latin typeface="Tahoma"/>
                <a:cs typeface="Tahoma"/>
              </a:rPr>
              <a:t>[</a:t>
            </a:r>
            <a:r>
              <a:rPr lang="en-US" sz="2800" b="1" spc="115" dirty="0" smtClean="0">
                <a:solidFill>
                  <a:schemeClr val="bg1"/>
                </a:solidFill>
                <a:latin typeface="Trebuchet MS"/>
                <a:cs typeface="Trebuchet MS"/>
              </a:rPr>
              <a:t>HC</a:t>
            </a:r>
            <a:r>
              <a:rPr lang="en-US" sz="2800" b="1" spc="275" dirty="0" smtClean="0">
                <a:solidFill>
                  <a:schemeClr val="bg1"/>
                </a:solidFill>
                <a:latin typeface="Trebuchet MS"/>
                <a:cs typeface="Trebuchet MS"/>
              </a:rPr>
              <a:t>O</a:t>
            </a:r>
            <a:r>
              <a:rPr lang="en-US" sz="2800" b="1" spc="-89" baseline="-25000" dirty="0" smtClean="0">
                <a:solidFill>
                  <a:schemeClr val="bg1"/>
                </a:solidFill>
                <a:latin typeface="Tahoma"/>
                <a:cs typeface="Tahoma"/>
              </a:rPr>
              <a:t>3</a:t>
            </a:r>
            <a:r>
              <a:rPr lang="en-US" sz="2800" b="1" spc="719" baseline="32679" dirty="0" smtClean="0">
                <a:solidFill>
                  <a:schemeClr val="bg1"/>
                </a:solidFill>
                <a:latin typeface="Arial"/>
                <a:cs typeface="Arial"/>
              </a:rPr>
              <a:t>−</a:t>
            </a:r>
            <a:r>
              <a:rPr lang="en-US" sz="2800" b="1" spc="-202" dirty="0" smtClean="0">
                <a:solidFill>
                  <a:schemeClr val="bg1"/>
                </a:solidFill>
                <a:latin typeface="Tahoma"/>
                <a:cs typeface="Tahoma"/>
              </a:rPr>
              <a:t>]</a:t>
            </a:r>
            <a:r>
              <a:rPr lang="en-US" sz="2800" b="1" spc="-178" dirty="0" smtClean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en-US" sz="2800" b="1" spc="115" dirty="0" smtClean="0">
                <a:solidFill>
                  <a:schemeClr val="bg1"/>
                </a:solidFill>
                <a:latin typeface="Tahoma"/>
                <a:cs typeface="Tahoma"/>
              </a:rPr>
              <a:t>+</a:t>
            </a:r>
            <a:r>
              <a:rPr lang="en-US" sz="2800" b="1" spc="-178" dirty="0" smtClean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en-US" sz="2800" b="1" spc="-202" dirty="0" smtClean="0">
                <a:solidFill>
                  <a:schemeClr val="bg1"/>
                </a:solidFill>
                <a:latin typeface="Tahoma"/>
                <a:cs typeface="Tahoma"/>
              </a:rPr>
              <a:t>[</a:t>
            </a:r>
            <a:r>
              <a:rPr lang="en-US" sz="2800" b="1" spc="-44" dirty="0" smtClean="0">
                <a:solidFill>
                  <a:schemeClr val="bg1"/>
                </a:solidFill>
                <a:latin typeface="Trebuchet MS"/>
                <a:cs typeface="Trebuchet MS"/>
              </a:rPr>
              <a:t>Al</a:t>
            </a:r>
            <a:r>
              <a:rPr lang="en-US" sz="2800" b="1" dirty="0" smtClean="0">
                <a:solidFill>
                  <a:schemeClr val="bg1"/>
                </a:solidFill>
                <a:latin typeface="Trebuchet MS"/>
                <a:cs typeface="Trebuchet MS"/>
              </a:rPr>
              <a:t>b</a:t>
            </a:r>
            <a:r>
              <a:rPr lang="en-US" sz="2800" b="1" spc="-202" dirty="0" smtClean="0">
                <a:solidFill>
                  <a:schemeClr val="bg1"/>
                </a:solidFill>
                <a:latin typeface="Tahoma"/>
                <a:cs typeface="Tahoma"/>
              </a:rPr>
              <a:t>]</a:t>
            </a:r>
            <a:r>
              <a:rPr lang="en-US" sz="2800" b="1" spc="-178" dirty="0" smtClean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en-US" sz="2800" b="1" spc="115" dirty="0" smtClean="0">
                <a:solidFill>
                  <a:schemeClr val="bg1"/>
                </a:solidFill>
                <a:latin typeface="Tahoma"/>
                <a:cs typeface="Tahoma"/>
              </a:rPr>
              <a:t>+</a:t>
            </a:r>
            <a:r>
              <a:rPr lang="en-US" sz="2800" b="1" spc="-178" dirty="0" smtClean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en-US" sz="2800" b="1" spc="-202" dirty="0" smtClean="0">
                <a:solidFill>
                  <a:schemeClr val="bg1"/>
                </a:solidFill>
                <a:latin typeface="Tahoma"/>
                <a:cs typeface="Tahoma"/>
              </a:rPr>
              <a:t>[</a:t>
            </a:r>
            <a:r>
              <a:rPr lang="en-US" sz="2800" b="1" spc="27" dirty="0" smtClean="0">
                <a:solidFill>
                  <a:schemeClr val="bg1"/>
                </a:solidFill>
                <a:latin typeface="Trebuchet MS"/>
                <a:cs typeface="Trebuchet MS"/>
              </a:rPr>
              <a:t>Pi</a:t>
            </a:r>
            <a:r>
              <a:rPr lang="en-US" sz="2800" b="1" spc="-426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2800" b="1" spc="-202" dirty="0" smtClean="0">
                <a:solidFill>
                  <a:schemeClr val="bg1"/>
                </a:solidFill>
                <a:latin typeface="Tahoma"/>
                <a:cs typeface="Tahoma"/>
              </a:rPr>
              <a:t>] </a:t>
            </a:r>
          </a:p>
          <a:p>
            <a:pPr marL="22553"/>
            <a:endParaRPr lang="en-US" sz="2100" spc="-16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r"/>
            <a:r>
              <a:rPr lang="en-US" sz="2400" dirty="0" err="1" smtClean="0"/>
              <a:t>SIDef</a:t>
            </a:r>
            <a:r>
              <a:rPr lang="en-US" sz="2400" dirty="0" smtClean="0"/>
              <a:t> = (</a:t>
            </a:r>
            <a:r>
              <a:rPr lang="en-US" sz="2400" dirty="0" smtClean="0"/>
              <a:t>2</a:t>
            </a:r>
            <a:r>
              <a:rPr lang="el-GR" sz="2400" dirty="0" smtClean="0"/>
              <a:t>,</a:t>
            </a:r>
            <a:r>
              <a:rPr lang="en-US" sz="2400" dirty="0" smtClean="0"/>
              <a:t>46 </a:t>
            </a:r>
            <a:r>
              <a:rPr lang="en-US" sz="2400" dirty="0" smtClean="0"/>
              <a:t>× 108 × PCO2/10 pH + [alb - </a:t>
            </a:r>
            <a:r>
              <a:rPr lang="en-US" sz="2400" dirty="0" smtClean="0"/>
              <a:t>g/dl] </a:t>
            </a:r>
            <a:r>
              <a:rPr lang="en-US" sz="2400" dirty="0" smtClean="0"/>
              <a:t>× [</a:t>
            </a:r>
            <a:r>
              <a:rPr lang="en-US" sz="2400" dirty="0" smtClean="0"/>
              <a:t>0</a:t>
            </a:r>
            <a:r>
              <a:rPr lang="el-GR" sz="2400" dirty="0" smtClean="0"/>
              <a:t>,</a:t>
            </a:r>
            <a:r>
              <a:rPr lang="en-US" sz="2400" dirty="0" smtClean="0"/>
              <a:t>123 </a:t>
            </a:r>
            <a:r>
              <a:rPr lang="en-US" sz="2400" dirty="0" smtClean="0"/>
              <a:t>× pH -</a:t>
            </a:r>
            <a:r>
              <a:rPr lang="en-US" sz="2400" dirty="0" smtClean="0"/>
              <a:t>0</a:t>
            </a:r>
            <a:r>
              <a:rPr lang="el-GR" sz="2400" dirty="0" smtClean="0"/>
              <a:t>,</a:t>
            </a:r>
            <a:r>
              <a:rPr lang="en-US" sz="2400" dirty="0" smtClean="0"/>
              <a:t>631</a:t>
            </a:r>
            <a:r>
              <a:rPr lang="en-US" sz="2400" dirty="0" smtClean="0"/>
              <a:t>] + [Pi - mmol/L × {pH </a:t>
            </a:r>
            <a:r>
              <a:rPr lang="en-US" sz="2400" dirty="0" smtClean="0"/>
              <a:t>– 0</a:t>
            </a:r>
            <a:r>
              <a:rPr lang="el-GR" sz="2400" dirty="0" smtClean="0"/>
              <a:t>,</a:t>
            </a:r>
            <a:r>
              <a:rPr lang="en-US" sz="2400" dirty="0" smtClean="0"/>
              <a:t>469</a:t>
            </a:r>
            <a:r>
              <a:rPr lang="en-US" sz="2400" dirty="0" smtClean="0"/>
              <a:t>}])</a:t>
            </a:r>
          </a:p>
          <a:p>
            <a:endParaRPr lang="en-US" sz="2400" dirty="0" smtClean="0"/>
          </a:p>
          <a:p>
            <a:r>
              <a:rPr lang="en-US" sz="2400" dirty="0" smtClean="0"/>
              <a:t>	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err="1" smtClean="0">
                <a:solidFill>
                  <a:schemeClr val="bg1"/>
                </a:solidFill>
              </a:rPr>
              <a:t>SIDef</a:t>
            </a:r>
            <a:r>
              <a:rPr lang="en-US" sz="2800" b="1" dirty="0" smtClean="0">
                <a:solidFill>
                  <a:schemeClr val="bg1"/>
                </a:solidFill>
              </a:rPr>
              <a:t>= HCO</a:t>
            </a:r>
            <a:r>
              <a:rPr lang="en-US" sz="2800" b="1" baseline="-25000" dirty="0" smtClean="0">
                <a:solidFill>
                  <a:schemeClr val="bg1"/>
                </a:solidFill>
              </a:rPr>
              <a:t>3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-</a:t>
            </a:r>
            <a:r>
              <a:rPr lang="en-US" sz="2800" b="1" dirty="0" smtClean="0">
                <a:solidFill>
                  <a:schemeClr val="bg1"/>
                </a:solidFill>
              </a:rPr>
              <a:t> + </a:t>
            </a:r>
            <a:r>
              <a:rPr lang="en-US" sz="2800" b="1" dirty="0" smtClean="0">
                <a:solidFill>
                  <a:schemeClr val="bg1"/>
                </a:solidFill>
              </a:rPr>
              <a:t>2</a:t>
            </a:r>
            <a:r>
              <a:rPr lang="el-GR" sz="2800" b="1" dirty="0" smtClean="0">
                <a:solidFill>
                  <a:schemeClr val="bg1"/>
                </a:solidFill>
              </a:rPr>
              <a:t>,</a:t>
            </a:r>
            <a:r>
              <a:rPr lang="en-US" sz="2800" b="1" dirty="0" smtClean="0">
                <a:solidFill>
                  <a:schemeClr val="bg1"/>
                </a:solidFill>
              </a:rPr>
              <a:t>8 </a:t>
            </a:r>
            <a:r>
              <a:rPr lang="en-US" sz="2800" b="1" dirty="0" smtClean="0">
                <a:solidFill>
                  <a:schemeClr val="bg1"/>
                </a:solidFill>
              </a:rPr>
              <a:t>x Alb  + 2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r"/>
            <a:r>
              <a:rPr lang="en-US" sz="2400" dirty="0" smtClean="0"/>
              <a:t>(</a:t>
            </a:r>
            <a:r>
              <a:rPr lang="en-US" sz="2000" b="1" dirty="0" smtClean="0"/>
              <a:t>2)</a:t>
            </a:r>
            <a:r>
              <a:rPr lang="el-GR" sz="2000" b="1" dirty="0" smtClean="0"/>
              <a:t> για την τιμή του </a:t>
            </a:r>
            <a:r>
              <a:rPr lang="en-US" sz="2000" b="1" dirty="0" smtClean="0"/>
              <a:t>[Pi]</a:t>
            </a:r>
            <a:r>
              <a:rPr lang="el-GR" sz="2000" b="1" dirty="0" smtClean="0"/>
              <a:t> επειδή δεν μετράται συνήθως</a:t>
            </a:r>
            <a:endParaRPr lang="el-GR" sz="2000" b="1" spc="160" dirty="0" smtClean="0">
              <a:latin typeface="Tahoma"/>
              <a:cs typeface="Tahoma"/>
            </a:endParaRPr>
          </a:p>
          <a:p>
            <a:endParaRPr lang="el-GR" sz="2000" spc="160" dirty="0" smtClean="0">
              <a:latin typeface="Tahoma"/>
              <a:cs typeface="Tahoma"/>
            </a:endParaRPr>
          </a:p>
          <a:p>
            <a:endParaRPr lang="el-GR" sz="2000" spc="160" dirty="0" smtClean="0">
              <a:latin typeface="Tahoma"/>
              <a:cs typeface="Tahoma"/>
            </a:endParaRPr>
          </a:p>
          <a:p>
            <a:endParaRPr lang="en-US" sz="2400" dirty="0" smtClean="0"/>
          </a:p>
          <a:p>
            <a:pPr algn="r"/>
            <a:endParaRPr lang="en-US" sz="2000" b="1" dirty="0" smtClean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[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11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TOT</a:t>
            </a:r>
            <a:r>
              <a:rPr kumimoji="0" lang="el-G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[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Pi</a:t>
            </a:r>
            <a:r>
              <a:rPr kumimoji="0" lang="en-US" sz="11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TOT</a:t>
            </a:r>
            <a:r>
              <a:rPr kumimoji="0" lang="el-G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 + [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Ppr</a:t>
            </a:r>
            <a:r>
              <a:rPr kumimoji="0" lang="en-US" sz="11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TOT</a:t>
            </a:r>
            <a:r>
              <a:rPr kumimoji="0" lang="el-G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 + [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11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alb</a:t>
            </a:r>
            <a:r>
              <a:rPr kumimoji="0" lang="el-G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</a:t>
            </a: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bject 16"/>
          <p:cNvSpPr/>
          <p:nvPr/>
        </p:nvSpPr>
        <p:spPr>
          <a:xfrm>
            <a:off x="500034" y="5000636"/>
            <a:ext cx="8155078" cy="642942"/>
          </a:xfrm>
          <a:custGeom>
            <a:avLst/>
            <a:gdLst/>
            <a:ahLst/>
            <a:cxnLst/>
            <a:rect l="l" t="t" r="r" b="b"/>
            <a:pathLst>
              <a:path w="5142230" h="191769">
                <a:moveTo>
                  <a:pt x="5090871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91690"/>
                </a:lnTo>
                <a:lnTo>
                  <a:pt x="5141671" y="191690"/>
                </a:lnTo>
                <a:lnTo>
                  <a:pt x="5141671" y="50800"/>
                </a:lnTo>
                <a:lnTo>
                  <a:pt x="5137663" y="31075"/>
                </a:lnTo>
                <a:lnTo>
                  <a:pt x="5126749" y="14922"/>
                </a:lnTo>
                <a:lnTo>
                  <a:pt x="5110596" y="4008"/>
                </a:lnTo>
                <a:lnTo>
                  <a:pt x="5090871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r>
              <a:rPr lang="en-US" dirty="0" smtClean="0"/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[HCO</a:t>
            </a:r>
            <a:r>
              <a:rPr lang="en-US" sz="2800" b="1" baseline="-25000" dirty="0" smtClean="0">
                <a:solidFill>
                  <a:schemeClr val="bg1"/>
                </a:solidFill>
              </a:rPr>
              <a:t>3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-</a:t>
            </a:r>
            <a:r>
              <a:rPr lang="en-US" sz="2800" b="1" dirty="0" smtClean="0">
                <a:solidFill>
                  <a:schemeClr val="bg1"/>
                </a:solidFill>
              </a:rPr>
              <a:t>] = </a:t>
            </a:r>
            <a:r>
              <a:rPr lang="en-US" sz="2800" b="1" dirty="0" smtClean="0">
                <a:solidFill>
                  <a:schemeClr val="bg1"/>
                </a:solidFill>
              </a:rPr>
              <a:t>0</a:t>
            </a:r>
            <a:r>
              <a:rPr lang="el-GR" sz="2800" b="1" dirty="0" smtClean="0">
                <a:solidFill>
                  <a:schemeClr val="bg1"/>
                </a:solidFill>
              </a:rPr>
              <a:t>,</a:t>
            </a:r>
            <a:r>
              <a:rPr lang="en-US" sz="2800" b="1" dirty="0" smtClean="0">
                <a:solidFill>
                  <a:schemeClr val="bg1"/>
                </a:solidFill>
              </a:rPr>
              <a:t>0301 </a:t>
            </a:r>
            <a:r>
              <a:rPr lang="el-GR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x paCO</a:t>
            </a:r>
            <a:r>
              <a:rPr lang="en-US" sz="2800" b="1" baseline="-25000" dirty="0" smtClean="0">
                <a:solidFill>
                  <a:schemeClr val="bg1"/>
                </a:solidFill>
              </a:rPr>
              <a:t>2 </a:t>
            </a:r>
            <a:r>
              <a:rPr lang="el-GR" sz="2800" b="1" baseline="-25000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x </a:t>
            </a:r>
            <a:r>
              <a:rPr lang="en-US" sz="2800" b="1" dirty="0" smtClean="0">
                <a:solidFill>
                  <a:schemeClr val="bg1"/>
                </a:solidFill>
              </a:rPr>
              <a:t>10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(pH-6</a:t>
            </a:r>
            <a:r>
              <a:rPr lang="el-GR" sz="2800" b="1" baseline="30000" dirty="0" smtClean="0">
                <a:solidFill>
                  <a:schemeClr val="bg1"/>
                </a:solidFill>
              </a:rPr>
              <a:t>,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1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)</a:t>
            </a:r>
          </a:p>
          <a:p>
            <a:endParaRPr lang="el-GR" sz="2000" b="1" dirty="0" smtClean="0"/>
          </a:p>
          <a:p>
            <a:pPr algn="r"/>
            <a:r>
              <a:rPr lang="el-GR" sz="2000" b="1" dirty="0" smtClean="0"/>
              <a:t>Τα </a:t>
            </a:r>
            <a:r>
              <a:rPr lang="en-US" sz="2000" b="1" dirty="0" smtClean="0"/>
              <a:t>HCO3</a:t>
            </a:r>
            <a:r>
              <a:rPr lang="en-US" sz="2000" b="1" baseline="30000" dirty="0" smtClean="0"/>
              <a:t>-</a:t>
            </a:r>
            <a:r>
              <a:rPr lang="el-GR" sz="2000" b="1" dirty="0" smtClean="0"/>
              <a:t> μετρούνται </a:t>
            </a:r>
            <a:r>
              <a:rPr lang="en-US" sz="2000" b="1" dirty="0" smtClean="0"/>
              <a:t>(</a:t>
            </a:r>
            <a:r>
              <a:rPr lang="el-GR" sz="2000" b="1" dirty="0" smtClean="0"/>
              <a:t>αναλυτές </a:t>
            </a:r>
            <a:r>
              <a:rPr lang="en-US" sz="2000" b="1" dirty="0" smtClean="0"/>
              <a:t>ABGs) </a:t>
            </a:r>
            <a:r>
              <a:rPr lang="el-GR" sz="2000" b="1" dirty="0" smtClean="0"/>
              <a:t>ή υπολογίζονται </a:t>
            </a:r>
            <a:r>
              <a:rPr lang="en-US" sz="2000" b="1" dirty="0" smtClean="0"/>
              <a:t>(</a:t>
            </a:r>
            <a:r>
              <a:rPr lang="el-GR" sz="2000" b="1" dirty="0" smtClean="0"/>
              <a:t>εξίσωση</a:t>
            </a:r>
            <a:r>
              <a:rPr lang="en-US" sz="2000" b="1" dirty="0" smtClean="0"/>
              <a:t> H-H)</a:t>
            </a:r>
            <a:endParaRPr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SID</a:t>
            </a:r>
            <a:r>
              <a:rPr lang="el-GR" dirty="0" smtClean="0"/>
              <a:t> &amp; </a:t>
            </a:r>
            <a:r>
              <a:rPr lang="en-US" dirty="0" smtClean="0"/>
              <a:t>H2O</a:t>
            </a:r>
            <a:r>
              <a:rPr lang="el-GR" sz="3600" dirty="0" smtClean="0"/>
              <a:t>-ισχυρή ηλεκτροχημική δράση στη διάσπαση του </a:t>
            </a:r>
            <a:r>
              <a:rPr lang="en-US" sz="3600" dirty="0" smtClean="0"/>
              <a:t>H2O</a:t>
            </a:r>
            <a:r>
              <a:rPr lang="el-GR" sz="3600" dirty="0" smtClean="0"/>
              <a:t> &amp; στην</a:t>
            </a:r>
            <a:r>
              <a:rPr lang="en-US" sz="3600" dirty="0" smtClean="0"/>
              <a:t> </a:t>
            </a:r>
            <a:r>
              <a:rPr lang="en-US" sz="3600" dirty="0" err="1" smtClean="0"/>
              <a:t>cH</a:t>
            </a:r>
            <a:r>
              <a:rPr lang="en-US" sz="3600" baseline="30000" dirty="0" smtClean="0"/>
              <a:t>+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42844" y="1571613"/>
            <a:ext cx="4354544" cy="842730"/>
          </a:xfrm>
        </p:spPr>
        <p:txBody>
          <a:bodyPr>
            <a:normAutofit fontScale="25000" lnSpcReduction="20000"/>
          </a:bodyPr>
          <a:lstStyle/>
          <a:p>
            <a:r>
              <a:rPr lang="el-GR" sz="8000" dirty="0" smtClean="0">
                <a:ea typeface="Tahoma" pitchFamily="34" charset="0"/>
                <a:cs typeface="Tahoma" pitchFamily="34" charset="0"/>
              </a:rPr>
              <a:t>ΜΕΙΩΣΗ </a:t>
            </a:r>
            <a:r>
              <a:rPr lang="en-US" sz="8000" dirty="0" smtClean="0">
                <a:ea typeface="Tahoma" pitchFamily="34" charset="0"/>
                <a:cs typeface="Tahoma" pitchFamily="34" charset="0"/>
              </a:rPr>
              <a:t>SID </a:t>
            </a:r>
            <a:endParaRPr lang="el-GR" sz="8000" dirty="0" smtClean="0">
              <a:ea typeface="Tahoma" pitchFamily="34" charset="0"/>
              <a:cs typeface="Tahoma" pitchFamily="34" charset="0"/>
            </a:endParaRPr>
          </a:p>
          <a:p>
            <a:r>
              <a:rPr lang="el-GR" sz="8000" dirty="0" err="1" smtClean="0">
                <a:ea typeface="Tahoma" pitchFamily="34" charset="0"/>
                <a:cs typeface="Tahoma" pitchFamily="34" charset="0"/>
              </a:rPr>
              <a:t>αυξΗΣη</a:t>
            </a:r>
            <a:r>
              <a:rPr lang="el-GR" sz="80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l-GR" sz="8000" dirty="0" err="1" smtClean="0">
                <a:ea typeface="Tahoma" pitchFamily="34" charset="0"/>
                <a:cs typeface="Tahoma" pitchFamily="34" charset="0"/>
              </a:rPr>
              <a:t>διΑσπασηΣ</a:t>
            </a:r>
            <a:r>
              <a:rPr lang="el-GR" sz="8000" dirty="0" smtClean="0">
                <a:ea typeface="Tahoma" pitchFamily="34" charset="0"/>
                <a:cs typeface="Tahoma" pitchFamily="34" charset="0"/>
              </a:rPr>
              <a:t>  Η2Ο &amp; </a:t>
            </a:r>
            <a:r>
              <a:rPr lang="en-US" sz="8000" dirty="0" err="1" smtClean="0">
                <a:ea typeface="Tahoma" pitchFamily="34" charset="0"/>
                <a:cs typeface="Tahoma" pitchFamily="34" charset="0"/>
              </a:rPr>
              <a:t>cH</a:t>
            </a:r>
            <a:r>
              <a:rPr lang="en-US" sz="8000" dirty="0" smtClean="0">
                <a:ea typeface="Tahoma" pitchFamily="34" charset="0"/>
                <a:cs typeface="Tahoma" pitchFamily="34" charset="0"/>
              </a:rPr>
              <a:t>+</a:t>
            </a:r>
            <a:r>
              <a:rPr lang="el-GR" sz="8000" dirty="0" smtClean="0"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el-GR" sz="8000" dirty="0" err="1" smtClean="0">
                <a:ea typeface="Tahoma" pitchFamily="34" charset="0"/>
                <a:cs typeface="Tahoma" pitchFamily="34" charset="0"/>
              </a:rPr>
              <a:t>οξυαιμΙα</a:t>
            </a:r>
            <a:r>
              <a:rPr lang="el-GR" sz="8000" dirty="0" smtClean="0">
                <a:ea typeface="Tahoma" pitchFamily="34" charset="0"/>
                <a:cs typeface="Tahoma" pitchFamily="34" charset="0"/>
              </a:rPr>
              <a:t> </a:t>
            </a:r>
          </a:p>
          <a:p>
            <a:endParaRPr lang="el-GR" sz="32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214282" y="2928934"/>
            <a:ext cx="4283106" cy="3614742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ΑΙΤΙΑ ΟΞΕΩΣΗΣ</a:t>
            </a:r>
          </a:p>
          <a:p>
            <a:r>
              <a:rPr lang="el-GR" b="1" dirty="0" smtClean="0"/>
              <a:t>Παραγωγή οργανικών ανιόντων (</a:t>
            </a:r>
            <a:r>
              <a:rPr lang="en-US" b="1" dirty="0" smtClean="0"/>
              <a:t>lactic</a:t>
            </a:r>
            <a:r>
              <a:rPr lang="el-GR" b="1" dirty="0" smtClean="0"/>
              <a:t>, κετόνες) </a:t>
            </a:r>
          </a:p>
          <a:p>
            <a:r>
              <a:rPr lang="el-GR" b="1" dirty="0" smtClean="0"/>
              <a:t>Απώλεια κατιόντων (διάρροιες)</a:t>
            </a:r>
          </a:p>
          <a:p>
            <a:r>
              <a:rPr lang="el-GR" b="1" dirty="0" smtClean="0"/>
              <a:t>Κακοδιαχείριση ιόντων (ΝΣΟ)</a:t>
            </a:r>
          </a:p>
          <a:p>
            <a:r>
              <a:rPr lang="el-GR" b="1" dirty="0" smtClean="0"/>
              <a:t>Εξωγενή ανιόντα (δηλητήρια)</a:t>
            </a:r>
            <a:endParaRPr lang="el-GR" b="1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71613"/>
            <a:ext cx="4284693" cy="842730"/>
          </a:xfrm>
        </p:spPr>
        <p:txBody>
          <a:bodyPr>
            <a:noAutofit/>
          </a:bodyPr>
          <a:lstStyle/>
          <a:p>
            <a:r>
              <a:rPr lang="el-GR" sz="2000" dirty="0" smtClean="0"/>
              <a:t>ΑΥΞΗΣΗ </a:t>
            </a:r>
            <a:r>
              <a:rPr lang="en-US" sz="2000" dirty="0" smtClean="0"/>
              <a:t>SID</a:t>
            </a:r>
            <a:endParaRPr lang="el-GR" sz="2000" dirty="0" smtClean="0"/>
          </a:p>
          <a:p>
            <a:r>
              <a:rPr lang="el-GR" sz="2000" dirty="0" err="1" smtClean="0"/>
              <a:t>μειΩΣΗ</a:t>
            </a:r>
            <a:r>
              <a:rPr lang="el-GR" sz="2000" dirty="0" smtClean="0"/>
              <a:t> </a:t>
            </a:r>
            <a:r>
              <a:rPr lang="el-GR" sz="2000" dirty="0" err="1" smtClean="0"/>
              <a:t>διΑσπασηΣ</a:t>
            </a:r>
            <a:r>
              <a:rPr lang="el-GR" sz="2000" dirty="0" smtClean="0"/>
              <a:t> Η2Ο &amp; </a:t>
            </a:r>
            <a:r>
              <a:rPr lang="en-US" sz="2000" dirty="0" err="1" smtClean="0"/>
              <a:t>cH</a:t>
            </a:r>
            <a:r>
              <a:rPr lang="en-US" sz="2000" baseline="30000" dirty="0" smtClean="0"/>
              <a:t>+</a:t>
            </a:r>
            <a:endParaRPr lang="el-GR" sz="2000" baseline="30000" dirty="0" smtClean="0"/>
          </a:p>
          <a:p>
            <a:r>
              <a:rPr lang="el-GR" sz="2000" dirty="0" err="1" smtClean="0"/>
              <a:t>αλκαλαιμΙα</a:t>
            </a:r>
            <a:endParaRPr lang="el-GR" sz="2000" dirty="0" smtClean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928934"/>
            <a:ext cx="4041775" cy="3471866"/>
          </a:xfrm>
        </p:spPr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ΑΙΤΙΑ ΑΛΚΑΛΩΣΗΣ</a:t>
            </a:r>
          </a:p>
          <a:p>
            <a:r>
              <a:rPr lang="el-GR" b="1" dirty="0" smtClean="0"/>
              <a:t>Απώλεια ανιόντων</a:t>
            </a:r>
            <a:r>
              <a:rPr lang="en-US" b="1" dirty="0" smtClean="0"/>
              <a:t> </a:t>
            </a:r>
            <a:r>
              <a:rPr lang="el-GR" b="1" dirty="0" smtClean="0"/>
              <a:t>(εμετοί, διάρροιες)</a:t>
            </a:r>
          </a:p>
          <a:p>
            <a:r>
              <a:rPr lang="el-GR" b="1" dirty="0" smtClean="0"/>
              <a:t>Εξωγενή κατιόντα (μαζική μετάγγιση)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Ion Gap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571613"/>
            <a:ext cx="9072562" cy="5072098"/>
          </a:xfrm>
        </p:spPr>
        <p:txBody>
          <a:bodyPr>
            <a:normAutofit/>
          </a:bodyPr>
          <a:lstStyle/>
          <a:p>
            <a:r>
              <a:rPr lang="en-US" sz="3800" b="1" spc="-36" dirty="0" smtClean="0">
                <a:cs typeface="Tahoma"/>
              </a:rPr>
              <a:t>Jones, 1990</a:t>
            </a:r>
          </a:p>
          <a:p>
            <a:pPr marL="22553" marR="9021" algn="r">
              <a:lnSpc>
                <a:spcPct val="103800"/>
              </a:lnSpc>
              <a:buNone/>
            </a:pPr>
            <a:r>
              <a:rPr lang="pt-BR" b="1" dirty="0" smtClean="0">
                <a:solidFill>
                  <a:srgbClr val="FF0000"/>
                </a:solidFill>
                <a:latin typeface="Corbel" pitchFamily="34" charset="0"/>
                <a:ea typeface="Tahoma" pitchFamily="34" charset="0"/>
                <a:cs typeface="Tahoma" pitchFamily="34" charset="0"/>
              </a:rPr>
              <a:t>SIG</a:t>
            </a:r>
            <a:r>
              <a:rPr lang="el-GR" b="1" dirty="0" smtClean="0">
                <a:solidFill>
                  <a:srgbClr val="FF0000"/>
                </a:solidFill>
                <a:latin typeface="Corbel" pitchFamily="34" charset="0"/>
                <a:ea typeface="Tahoma" pitchFamily="34" charset="0"/>
                <a:cs typeface="Tahoma" pitchFamily="34" charset="0"/>
              </a:rPr>
              <a:t> = </a:t>
            </a:r>
            <a:r>
              <a:rPr lang="en-US" b="1" spc="-36" dirty="0" err="1" smtClean="0">
                <a:solidFill>
                  <a:srgbClr val="FF0000"/>
                </a:solidFill>
                <a:cs typeface="Tahoma"/>
              </a:rPr>
              <a:t>SIDa</a:t>
            </a:r>
            <a:r>
              <a:rPr lang="en-US" b="1" spc="-36" dirty="0" smtClean="0">
                <a:solidFill>
                  <a:srgbClr val="FF0000"/>
                </a:solidFill>
                <a:cs typeface="Tahoma"/>
              </a:rPr>
              <a:t> – </a:t>
            </a:r>
            <a:r>
              <a:rPr lang="en-US" b="1" spc="-36" dirty="0" err="1" smtClean="0">
                <a:solidFill>
                  <a:srgbClr val="FF0000"/>
                </a:solidFill>
                <a:cs typeface="Tahoma"/>
              </a:rPr>
              <a:t>SIDe</a:t>
            </a:r>
            <a:r>
              <a:rPr lang="en-US" b="1" spc="-36" dirty="0" smtClean="0">
                <a:solidFill>
                  <a:srgbClr val="FF0000"/>
                </a:solidFill>
                <a:cs typeface="Tahoma"/>
              </a:rPr>
              <a:t> </a:t>
            </a:r>
            <a:endParaRPr lang="el-GR" b="1" spc="-36" dirty="0" smtClean="0">
              <a:solidFill>
                <a:srgbClr val="FF0000"/>
              </a:solidFill>
              <a:cs typeface="Tahoma"/>
            </a:endParaRPr>
          </a:p>
          <a:p>
            <a:pPr marL="22553" marR="9021" algn="r">
              <a:lnSpc>
                <a:spcPct val="103800"/>
              </a:lnSpc>
              <a:buNone/>
            </a:pPr>
            <a:r>
              <a:rPr lang="pt-BR" b="1" dirty="0" smtClean="0">
                <a:solidFill>
                  <a:srgbClr val="FF0000"/>
                </a:solidFill>
                <a:latin typeface="Corbel" pitchFamily="34" charset="0"/>
                <a:ea typeface="Tahoma" pitchFamily="34" charset="0"/>
                <a:cs typeface="Tahoma" pitchFamily="34" charset="0"/>
              </a:rPr>
              <a:t>SIG </a:t>
            </a:r>
            <a:r>
              <a:rPr lang="en-US" b="1" spc="-36" dirty="0" smtClean="0">
                <a:solidFill>
                  <a:srgbClr val="FF0000"/>
                </a:solidFill>
                <a:cs typeface="Tahoma"/>
              </a:rPr>
              <a:t>= </a:t>
            </a:r>
            <a:r>
              <a:rPr lang="el-GR" b="1" dirty="0" smtClean="0">
                <a:solidFill>
                  <a:srgbClr val="FF0000"/>
                </a:solidFill>
                <a:latin typeface="Corbel" pitchFamily="34" charset="0"/>
                <a:ea typeface="Tahoma" pitchFamily="34" charset="0"/>
                <a:cs typeface="Tahoma" pitchFamily="34" charset="0"/>
              </a:rPr>
              <a:t>[</a:t>
            </a:r>
            <a:r>
              <a:rPr lang="en-US" b="1" dirty="0" smtClean="0">
                <a:solidFill>
                  <a:srgbClr val="FF0000"/>
                </a:solidFill>
                <a:latin typeface="Corbel" pitchFamily="34" charset="0"/>
                <a:ea typeface="Tahoma" pitchFamily="34" charset="0"/>
                <a:cs typeface="Tahoma" pitchFamily="34" charset="0"/>
              </a:rPr>
              <a:t>Na</a:t>
            </a:r>
            <a:r>
              <a:rPr lang="en-US" b="1" spc="240" baseline="29411" dirty="0" smtClean="0">
                <a:solidFill>
                  <a:srgbClr val="FF0000"/>
                </a:solidFill>
                <a:latin typeface="Corbel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lang="el-GR" b="1" spc="169" dirty="0" smtClean="0">
                <a:solidFill>
                  <a:srgbClr val="FF0000"/>
                </a:solidFill>
                <a:latin typeface="Corbel" pitchFamily="34" charset="0"/>
                <a:ea typeface="Tahoma" pitchFamily="34" charset="0"/>
                <a:cs typeface="Tahoma" pitchFamily="34" charset="0"/>
              </a:rPr>
              <a:t>]+[</a:t>
            </a:r>
            <a:r>
              <a:rPr lang="en-US" b="1" spc="169" dirty="0" smtClean="0">
                <a:solidFill>
                  <a:srgbClr val="FF0000"/>
                </a:solidFill>
                <a:latin typeface="Corbel" pitchFamily="34" charset="0"/>
                <a:ea typeface="Tahoma" pitchFamily="34" charset="0"/>
                <a:cs typeface="Tahoma" pitchFamily="34" charset="0"/>
              </a:rPr>
              <a:t>K</a:t>
            </a:r>
            <a:r>
              <a:rPr lang="en-US" b="1" spc="240" baseline="29411" dirty="0" smtClean="0">
                <a:solidFill>
                  <a:srgbClr val="FF0000"/>
                </a:solidFill>
                <a:latin typeface="Corbel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lang="el-GR" b="1" spc="44" dirty="0" smtClean="0">
                <a:solidFill>
                  <a:srgbClr val="FF0000"/>
                </a:solidFill>
                <a:latin typeface="Corbel" pitchFamily="34" charset="0"/>
                <a:ea typeface="Tahoma" pitchFamily="34" charset="0"/>
                <a:cs typeface="Tahoma" pitchFamily="34" charset="0"/>
              </a:rPr>
              <a:t>]+[</a:t>
            </a:r>
            <a:r>
              <a:rPr lang="en-US" b="1" spc="44" dirty="0" smtClean="0">
                <a:solidFill>
                  <a:srgbClr val="FF0000"/>
                </a:solidFill>
                <a:latin typeface="Corbel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b="1" spc="27" dirty="0" smtClean="0">
                <a:solidFill>
                  <a:srgbClr val="FF0000"/>
                </a:solidFill>
                <a:latin typeface="Corbel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b="1" spc="78" baseline="29411" dirty="0" smtClean="0">
                <a:solidFill>
                  <a:srgbClr val="FF0000"/>
                </a:solidFill>
                <a:latin typeface="Corbel" pitchFamily="34" charset="0"/>
                <a:ea typeface="Tahoma" pitchFamily="34" charset="0"/>
                <a:cs typeface="Tahoma" pitchFamily="34" charset="0"/>
              </a:rPr>
              <a:t>2+</a:t>
            </a:r>
            <a:r>
              <a:rPr lang="el-GR" b="1" spc="80" dirty="0" smtClean="0">
                <a:solidFill>
                  <a:srgbClr val="FF0000"/>
                </a:solidFill>
                <a:latin typeface="Corbel" pitchFamily="34" charset="0"/>
                <a:ea typeface="Tahoma" pitchFamily="34" charset="0"/>
                <a:cs typeface="Tahoma" pitchFamily="34" charset="0"/>
              </a:rPr>
              <a:t>]+[</a:t>
            </a:r>
            <a:r>
              <a:rPr lang="en-US" b="1" spc="80" dirty="0" smtClean="0">
                <a:solidFill>
                  <a:srgbClr val="FF0000"/>
                </a:solidFill>
                <a:latin typeface="Corbel" pitchFamily="34" charset="0"/>
                <a:ea typeface="Tahoma" pitchFamily="34" charset="0"/>
                <a:cs typeface="Tahoma" pitchFamily="34" charset="0"/>
              </a:rPr>
              <a:t>Mg</a:t>
            </a:r>
            <a:r>
              <a:rPr lang="en-US" b="1" spc="-53" baseline="29411" dirty="0" smtClean="0">
                <a:solidFill>
                  <a:srgbClr val="FF0000"/>
                </a:solidFill>
                <a:latin typeface="Corbel" pitchFamily="34" charset="0"/>
                <a:ea typeface="Tahoma" pitchFamily="34" charset="0"/>
                <a:cs typeface="Tahoma" pitchFamily="34" charset="0"/>
              </a:rPr>
              <a:t>2+</a:t>
            </a:r>
            <a:r>
              <a:rPr lang="el-GR" b="1" spc="98" dirty="0" smtClean="0">
                <a:solidFill>
                  <a:srgbClr val="FF0000"/>
                </a:solidFill>
                <a:latin typeface="Corbel" pitchFamily="34" charset="0"/>
                <a:ea typeface="Tahoma" pitchFamily="34" charset="0"/>
                <a:cs typeface="Tahoma" pitchFamily="34" charset="0"/>
              </a:rPr>
              <a:t>]-</a:t>
            </a:r>
            <a:endParaRPr lang="en-US" b="1" spc="98" dirty="0" smtClean="0">
              <a:solidFill>
                <a:srgbClr val="FF0000"/>
              </a:solidFill>
              <a:latin typeface="Corbel" pitchFamily="34" charset="0"/>
              <a:ea typeface="Tahoma" pitchFamily="34" charset="0"/>
              <a:cs typeface="Tahoma" pitchFamily="34" charset="0"/>
            </a:endParaRPr>
          </a:p>
          <a:p>
            <a:pPr marL="22553" marR="9021" algn="r">
              <a:lnSpc>
                <a:spcPct val="103800"/>
              </a:lnSpc>
              <a:buNone/>
            </a:pPr>
            <a:r>
              <a:rPr lang="el-GR" b="1" spc="98" dirty="0" smtClean="0">
                <a:solidFill>
                  <a:srgbClr val="FF0000"/>
                </a:solidFill>
                <a:latin typeface="Corbel" pitchFamily="34" charset="0"/>
                <a:ea typeface="Tahoma" pitchFamily="34" charset="0"/>
                <a:cs typeface="Tahoma" pitchFamily="34" charset="0"/>
              </a:rPr>
              <a:t>[</a:t>
            </a:r>
            <a:r>
              <a:rPr lang="en-US" b="1" spc="98" dirty="0" err="1" smtClean="0">
                <a:solidFill>
                  <a:srgbClr val="FF0000"/>
                </a:solidFill>
                <a:latin typeface="Corbel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b="1" spc="18" dirty="0" err="1" smtClean="0">
                <a:solidFill>
                  <a:srgbClr val="FF0000"/>
                </a:solidFill>
                <a:latin typeface="Corbel" pitchFamily="34" charset="0"/>
                <a:ea typeface="Tahoma" pitchFamily="34" charset="0"/>
                <a:cs typeface="Tahoma" pitchFamily="34" charset="0"/>
              </a:rPr>
              <a:t>l</a:t>
            </a:r>
            <a:r>
              <a:rPr lang="en-US" b="1" i="1" spc="719" baseline="29411" dirty="0" smtClean="0">
                <a:solidFill>
                  <a:srgbClr val="FF0000"/>
                </a:solidFill>
                <a:latin typeface="Corbel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l-GR" b="1" spc="80" dirty="0" smtClean="0">
                <a:solidFill>
                  <a:srgbClr val="FF0000"/>
                </a:solidFill>
                <a:latin typeface="Corbel" pitchFamily="34" charset="0"/>
                <a:ea typeface="Tahoma" pitchFamily="34" charset="0"/>
                <a:cs typeface="Tahoma" pitchFamily="34" charset="0"/>
              </a:rPr>
              <a:t>]</a:t>
            </a:r>
            <a:r>
              <a:rPr lang="en-US" b="1" spc="80" dirty="0" smtClean="0">
                <a:solidFill>
                  <a:srgbClr val="FF0000"/>
                </a:solidFill>
                <a:latin typeface="Corbel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US" b="1" spc="36" dirty="0" smtClean="0">
                <a:solidFill>
                  <a:srgbClr val="FF0000"/>
                </a:solidFill>
                <a:latin typeface="Corbel" pitchFamily="34" charset="0"/>
                <a:ea typeface="Tahoma" pitchFamily="34" charset="0"/>
                <a:cs typeface="Tahoma" pitchFamily="34" charset="0"/>
              </a:rPr>
              <a:t>[L-lactate]-[HCO</a:t>
            </a:r>
            <a:r>
              <a:rPr lang="en-US" b="1" spc="18" baseline="-25000" dirty="0" smtClean="0">
                <a:solidFill>
                  <a:srgbClr val="FF0000"/>
                </a:solidFill>
                <a:latin typeface="Corbel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b="1" i="1" spc="719" baseline="29411" dirty="0" smtClean="0">
                <a:solidFill>
                  <a:srgbClr val="FF0000"/>
                </a:solidFill>
                <a:latin typeface="Corbel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l-GR" b="1" spc="44" dirty="0" smtClean="0">
                <a:solidFill>
                  <a:srgbClr val="FF0000"/>
                </a:solidFill>
                <a:latin typeface="Corbel" pitchFamily="34" charset="0"/>
                <a:ea typeface="Tahoma" pitchFamily="34" charset="0"/>
                <a:cs typeface="Tahoma" pitchFamily="34" charset="0"/>
              </a:rPr>
              <a:t>]</a:t>
            </a:r>
            <a:r>
              <a:rPr lang="en-US" b="1" spc="44" dirty="0" smtClean="0">
                <a:solidFill>
                  <a:srgbClr val="FF0000"/>
                </a:solidFill>
                <a:latin typeface="Corbel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l-GR" b="1" spc="44" dirty="0" smtClean="0">
                <a:solidFill>
                  <a:srgbClr val="FF0000"/>
                </a:solidFill>
                <a:latin typeface="Corbel" pitchFamily="34" charset="0"/>
                <a:ea typeface="Tahoma" pitchFamily="34" charset="0"/>
                <a:cs typeface="Tahoma" pitchFamily="34" charset="0"/>
              </a:rPr>
              <a:t>[</a:t>
            </a:r>
            <a:r>
              <a:rPr lang="en-US" b="1" dirty="0" smtClean="0">
                <a:solidFill>
                  <a:srgbClr val="FF0000"/>
                </a:solidFill>
                <a:latin typeface="Corbel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b="1" baseline="30000" dirty="0" smtClean="0">
                <a:solidFill>
                  <a:srgbClr val="FF0000"/>
                </a:solidFill>
                <a:latin typeface="Corbel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l-GR" b="1" spc="44" dirty="0" smtClean="0">
                <a:solidFill>
                  <a:srgbClr val="FF0000"/>
                </a:solidFill>
                <a:latin typeface="Corbel" pitchFamily="34" charset="0"/>
                <a:ea typeface="Tahoma" pitchFamily="34" charset="0"/>
                <a:cs typeface="Tahoma" pitchFamily="34" charset="0"/>
              </a:rPr>
              <a:t>]</a:t>
            </a:r>
            <a:endParaRPr lang="en-US" b="1" spc="18" dirty="0" smtClean="0">
              <a:solidFill>
                <a:srgbClr val="FF0000"/>
              </a:solidFill>
              <a:latin typeface="Corbel" pitchFamily="34" charset="0"/>
              <a:ea typeface="Tahoma" pitchFamily="34" charset="0"/>
              <a:cs typeface="Tahoma"/>
            </a:endParaRPr>
          </a:p>
          <a:p>
            <a:pPr marL="22553" marR="9021">
              <a:lnSpc>
                <a:spcPct val="103800"/>
              </a:lnSpc>
              <a:buNone/>
            </a:pPr>
            <a:endParaRPr lang="en-US" sz="3800" b="1" spc="-36" dirty="0" smtClean="0">
              <a:solidFill>
                <a:srgbClr val="FF0000"/>
              </a:solidFill>
              <a:cs typeface="Tahoma"/>
            </a:endParaRPr>
          </a:p>
          <a:p>
            <a:r>
              <a:rPr lang="en-US" b="1" spc="-36" dirty="0" smtClean="0">
                <a:solidFill>
                  <a:srgbClr val="FF0000"/>
                </a:solidFill>
                <a:cs typeface="Tahoma"/>
              </a:rPr>
              <a:t>SIG = O</a:t>
            </a:r>
            <a:r>
              <a:rPr lang="el-GR" b="1" spc="-36" dirty="0" smtClean="0">
                <a:solidFill>
                  <a:srgbClr val="FF0000"/>
                </a:solidFill>
                <a:cs typeface="Tahoma"/>
              </a:rPr>
              <a:t> </a:t>
            </a:r>
            <a:r>
              <a:rPr lang="el-GR" dirty="0" smtClean="0"/>
              <a:t>φυσιολογική κατάσταση</a:t>
            </a:r>
            <a:endParaRPr lang="en-US" dirty="0" smtClean="0"/>
          </a:p>
          <a:p>
            <a:r>
              <a:rPr lang="en-US" b="1" spc="-36" dirty="0" smtClean="0">
                <a:solidFill>
                  <a:srgbClr val="FF0000"/>
                </a:solidFill>
                <a:cs typeface="Tahoma"/>
              </a:rPr>
              <a:t>SIG &gt;O </a:t>
            </a:r>
            <a:r>
              <a:rPr lang="el-GR" dirty="0" smtClean="0"/>
              <a:t>μη μετρούμενα ανιόντα &gt; κατιόντα</a:t>
            </a:r>
          </a:p>
          <a:p>
            <a:r>
              <a:rPr lang="en-US" b="1" spc="-36" dirty="0" smtClean="0">
                <a:solidFill>
                  <a:srgbClr val="FF0000"/>
                </a:solidFill>
                <a:cs typeface="Tahoma"/>
              </a:rPr>
              <a:t>SIG </a:t>
            </a:r>
            <a:r>
              <a:rPr lang="el-GR" b="1" spc="-36" dirty="0" smtClean="0">
                <a:solidFill>
                  <a:srgbClr val="FF0000"/>
                </a:solidFill>
                <a:cs typeface="Tahoma"/>
              </a:rPr>
              <a:t>&lt;</a:t>
            </a:r>
            <a:r>
              <a:rPr lang="en-US" b="1" spc="-36" dirty="0" smtClean="0">
                <a:solidFill>
                  <a:srgbClr val="FF0000"/>
                </a:solidFill>
                <a:cs typeface="Tahoma"/>
              </a:rPr>
              <a:t>O </a:t>
            </a:r>
            <a:r>
              <a:rPr lang="el-GR" dirty="0" smtClean="0"/>
              <a:t>μη μετρούμενα ανιόντα &lt; κατιόντα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Συσχέτιση</a:t>
            </a:r>
            <a:r>
              <a:rPr lang="en-US" dirty="0" smtClean="0"/>
              <a:t> </a:t>
            </a:r>
            <a:r>
              <a:rPr lang="el-GR" dirty="0" smtClean="0"/>
              <a:t>σε υγεία &amp; νόσο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SID-AG</a:t>
            </a:r>
            <a:r>
              <a:rPr lang="el-GR" dirty="0" smtClean="0"/>
              <a:t> </a:t>
            </a:r>
            <a:r>
              <a:rPr lang="en-US" dirty="0" smtClean="0"/>
              <a:t>			SIG - </a:t>
            </a:r>
            <a:r>
              <a:rPr lang="el-GR" dirty="0" smtClean="0"/>
              <a:t>Δ</a:t>
            </a:r>
            <a:r>
              <a:rPr lang="en-US" dirty="0" smtClean="0"/>
              <a:t>AG</a:t>
            </a:r>
            <a:endParaRPr lang="el-GR" dirty="0"/>
          </a:p>
        </p:txBody>
      </p:sp>
      <p:pic>
        <p:nvPicPr>
          <p:cNvPr id="716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02877"/>
            <a:ext cx="4281518" cy="356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285993"/>
            <a:ext cx="4253429" cy="357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643306" y="6343635"/>
            <a:ext cx="5444377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i="1" dirty="0" err="1" smtClean="0">
                <a:latin typeface="Times New Roman" pitchFamily="16" charset="0"/>
              </a:rPr>
              <a:t>Rastegar</a:t>
            </a:r>
            <a:r>
              <a:rPr lang="el-GR" b="1" i="1" dirty="0" smtClean="0">
                <a:latin typeface="Times New Roman" pitchFamily="16" charset="0"/>
              </a:rPr>
              <a:t>,</a:t>
            </a:r>
            <a:r>
              <a:rPr lang="en-US" b="1" i="1" dirty="0" smtClean="0">
                <a:latin typeface="Times New Roman" pitchFamily="16" charset="0"/>
              </a:rPr>
              <a:t> </a:t>
            </a:r>
            <a:r>
              <a:rPr lang="en-US" b="1" i="1" dirty="0" err="1" smtClean="0">
                <a:latin typeface="Times New Roman" pitchFamily="16" charset="0"/>
              </a:rPr>
              <a:t>Clin</a:t>
            </a:r>
            <a:r>
              <a:rPr lang="en-US" b="1" i="1" dirty="0" smtClean="0">
                <a:latin typeface="Times New Roman" pitchFamily="16" charset="0"/>
              </a:rPr>
              <a:t> J Am Soc </a:t>
            </a:r>
            <a:r>
              <a:rPr lang="en-US" b="1" i="1" dirty="0" err="1" smtClean="0">
                <a:latin typeface="Times New Roman" pitchFamily="16" charset="0"/>
              </a:rPr>
              <a:t>Nephrol</a:t>
            </a:r>
            <a:r>
              <a:rPr lang="en-US" b="1" i="1" dirty="0" smtClean="0">
                <a:latin typeface="Times New Roman" pitchFamily="16" charset="0"/>
              </a:rPr>
              <a:t> 2009; 4:1267-74 </a:t>
            </a:r>
            <a:endParaRPr lang="en-US" b="1" i="1" dirty="0">
              <a:latin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Συσχέτιση μεταξύ Δ</a:t>
            </a:r>
            <a:r>
              <a:rPr lang="en-US" dirty="0" smtClean="0"/>
              <a:t>AG &amp; SIG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616" y="1785926"/>
            <a:ext cx="8360787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864572" y="6272197"/>
            <a:ext cx="3993707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i="1" dirty="0" err="1" smtClean="0">
                <a:latin typeface="Times New Roman" pitchFamily="16" charset="0"/>
              </a:rPr>
              <a:t>Moviat</a:t>
            </a:r>
            <a:r>
              <a:rPr lang="en-US" b="1" i="1" dirty="0" smtClean="0">
                <a:latin typeface="Times New Roman" pitchFamily="16" charset="0"/>
              </a:rPr>
              <a:t> </a:t>
            </a:r>
            <a:r>
              <a:rPr lang="en-US" b="1" i="1" dirty="0" smtClean="0">
                <a:latin typeface="Times New Roman" pitchFamily="16" charset="0"/>
              </a:rPr>
              <a:t>et </a:t>
            </a:r>
            <a:r>
              <a:rPr lang="en-US" b="1" i="1" dirty="0" smtClean="0">
                <a:latin typeface="Times New Roman" pitchFamily="16" charset="0"/>
              </a:rPr>
              <a:t>al</a:t>
            </a:r>
            <a:r>
              <a:rPr lang="el-GR" b="1" i="1" dirty="0" smtClean="0">
                <a:latin typeface="Times New Roman" pitchFamily="16" charset="0"/>
              </a:rPr>
              <a:t>,</a:t>
            </a:r>
            <a:r>
              <a:rPr lang="en-US" b="1" i="1" dirty="0" smtClean="0">
                <a:latin typeface="Times New Roman" pitchFamily="16" charset="0"/>
              </a:rPr>
              <a:t> </a:t>
            </a:r>
            <a:r>
              <a:rPr lang="en-US" b="1" i="1" dirty="0" err="1" smtClean="0">
                <a:latin typeface="Times New Roman" pitchFamily="16" charset="0"/>
              </a:rPr>
              <a:t>Crit</a:t>
            </a:r>
            <a:r>
              <a:rPr lang="en-US" b="1" i="1" dirty="0" smtClean="0">
                <a:latin typeface="Times New Roman" pitchFamily="16" charset="0"/>
              </a:rPr>
              <a:t> Care 2003;7:41-5</a:t>
            </a:r>
            <a:endParaRPr lang="en-US" b="1" i="1" dirty="0">
              <a:latin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5575"/>
            <a:ext cx="8229600" cy="1252538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l-GR" sz="4500" b="1">
                <a:solidFill>
                  <a:srgbClr val="F0AD00"/>
                </a:solidFill>
              </a:rPr>
              <a:t>Πλεονεκτήματα μεθόδου Stewart 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42875" y="1774825"/>
            <a:ext cx="8786813" cy="4625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38150" indent="-319088" hangingPunct="1">
              <a:lnSpc>
                <a:spcPct val="100000"/>
              </a:lnSpc>
              <a:buClr>
                <a:srgbClr val="F0AD00"/>
              </a:buClr>
              <a:buSzPct val="80000"/>
              <a:buFont typeface="Wingdings 2" charset="0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2400" dirty="0">
                <a:solidFill>
                  <a:srgbClr val="000000"/>
                </a:solidFill>
                <a:latin typeface="Corbel" charset="0"/>
              </a:rPr>
              <a:t>Ποσοτικοποίηση του μεγέθους της ΟΒ διαταραχής – σύγκριση των πραγματικών τιμών SID &amp; </a:t>
            </a:r>
            <a:r>
              <a:rPr lang="el-GR" sz="2400" dirty="0" smtClean="0">
                <a:solidFill>
                  <a:srgbClr val="000000"/>
                </a:solidFill>
                <a:latin typeface="Corbel" charset="0"/>
              </a:rPr>
              <a:t>A</a:t>
            </a:r>
            <a:r>
              <a:rPr lang="el-GR" sz="2400" baseline="-25000" dirty="0" smtClean="0">
                <a:solidFill>
                  <a:srgbClr val="000000"/>
                </a:solidFill>
                <a:latin typeface="Corbel" charset="0"/>
              </a:rPr>
              <a:t>T</a:t>
            </a:r>
            <a:r>
              <a:rPr lang="en-US" sz="2400" baseline="-25000" dirty="0" smtClean="0">
                <a:solidFill>
                  <a:srgbClr val="000000"/>
                </a:solidFill>
                <a:latin typeface="Corbel" charset="0"/>
              </a:rPr>
              <a:t>OT</a:t>
            </a:r>
            <a:r>
              <a:rPr lang="el-GR" sz="2400" baseline="-25000" dirty="0" smtClean="0">
                <a:solidFill>
                  <a:srgbClr val="000000"/>
                </a:solidFill>
                <a:latin typeface="Corbel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Corbel" charset="0"/>
              </a:rPr>
              <a:t>με τις </a:t>
            </a:r>
            <a:r>
              <a:rPr lang="el-GR" sz="2400" dirty="0" smtClean="0">
                <a:solidFill>
                  <a:srgbClr val="000000"/>
                </a:solidFill>
                <a:latin typeface="Corbel" charset="0"/>
              </a:rPr>
              <a:t>φυσιολογικές</a:t>
            </a:r>
            <a:endParaRPr lang="el-GR" sz="2400" dirty="0">
              <a:solidFill>
                <a:srgbClr val="000000"/>
              </a:solidFill>
              <a:latin typeface="Corbel" charset="0"/>
            </a:endParaRPr>
          </a:p>
          <a:p>
            <a:pPr marL="438150" indent="-319088" hangingPunct="1">
              <a:lnSpc>
                <a:spcPct val="100000"/>
              </a:lnSpc>
              <a:buClr>
                <a:srgbClr val="F0AD00"/>
              </a:buClr>
              <a:buSzPct val="80000"/>
              <a:buFont typeface="Wingdings 2" charset="0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2400" dirty="0">
                <a:solidFill>
                  <a:srgbClr val="000000"/>
                </a:solidFill>
                <a:latin typeface="Corbel" charset="0"/>
              </a:rPr>
              <a:t>Παρέχει καλύτερη αιτιολογική &amp; θεραπευτική προσέγγιση των ΟΒ διαταραχών, ιδίως σε βαριά πάσχοντες </a:t>
            </a:r>
          </a:p>
          <a:p>
            <a:pPr marL="438150" indent="-319088" hangingPunct="1">
              <a:lnSpc>
                <a:spcPct val="100000"/>
              </a:lnSpc>
              <a:buClr>
                <a:srgbClr val="F0AD00"/>
              </a:buClr>
              <a:buSzPct val="80000"/>
              <a:buFont typeface="Wingdings 2" charset="0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2400" dirty="0">
                <a:solidFill>
                  <a:srgbClr val="000000"/>
                </a:solidFill>
                <a:latin typeface="Corbel" charset="0"/>
              </a:rPr>
              <a:t>Εκτιμά την επίδραση κάθε στοιχείου χωριστά (</a:t>
            </a:r>
            <a:r>
              <a:rPr lang="el-GR" sz="2400" dirty="0" err="1">
                <a:solidFill>
                  <a:srgbClr val="000000"/>
                </a:solidFill>
                <a:latin typeface="Corbel" charset="0"/>
              </a:rPr>
              <a:t>Na</a:t>
            </a:r>
            <a:r>
              <a:rPr lang="el-GR" sz="2400" baseline="30000" dirty="0">
                <a:solidFill>
                  <a:srgbClr val="000000"/>
                </a:solidFill>
                <a:latin typeface="Corbel" charset="0"/>
              </a:rPr>
              <a:t>+</a:t>
            </a:r>
            <a:r>
              <a:rPr lang="el-GR" sz="2400" dirty="0">
                <a:solidFill>
                  <a:srgbClr val="000000"/>
                </a:solidFill>
                <a:latin typeface="Corbel" charset="0"/>
              </a:rPr>
              <a:t>, K</a:t>
            </a:r>
            <a:r>
              <a:rPr lang="el-GR" sz="2400" baseline="30000" dirty="0">
                <a:solidFill>
                  <a:srgbClr val="000000"/>
                </a:solidFill>
                <a:latin typeface="Corbel" charset="0"/>
              </a:rPr>
              <a:t>+</a:t>
            </a:r>
            <a:r>
              <a:rPr lang="el-GR" sz="2400" dirty="0">
                <a:solidFill>
                  <a:srgbClr val="000000"/>
                </a:solidFill>
                <a:latin typeface="Corbel" charset="0"/>
              </a:rPr>
              <a:t>, Ca</a:t>
            </a:r>
            <a:r>
              <a:rPr lang="el-GR" sz="2400" baseline="30000" dirty="0">
                <a:solidFill>
                  <a:srgbClr val="000000"/>
                </a:solidFill>
                <a:latin typeface="Corbel" charset="0"/>
              </a:rPr>
              <a:t>2+</a:t>
            </a:r>
            <a:r>
              <a:rPr lang="el-GR" sz="2400" dirty="0">
                <a:solidFill>
                  <a:srgbClr val="000000"/>
                </a:solidFill>
                <a:latin typeface="Corbel" charset="0"/>
              </a:rPr>
              <a:t>, Mg</a:t>
            </a:r>
            <a:r>
              <a:rPr lang="el-GR" sz="2400" baseline="30000" dirty="0">
                <a:solidFill>
                  <a:srgbClr val="000000"/>
                </a:solidFill>
                <a:latin typeface="Corbel" charset="0"/>
              </a:rPr>
              <a:t>2+</a:t>
            </a:r>
            <a:r>
              <a:rPr lang="el-GR" sz="2400" dirty="0">
                <a:solidFill>
                  <a:srgbClr val="000000"/>
                </a:solidFill>
                <a:latin typeface="Corbel" charset="0"/>
              </a:rPr>
              <a:t>, </a:t>
            </a:r>
            <a:r>
              <a:rPr lang="el-GR" sz="2400" dirty="0" err="1">
                <a:solidFill>
                  <a:srgbClr val="000000"/>
                </a:solidFill>
                <a:latin typeface="Corbel" charset="0"/>
              </a:rPr>
              <a:t>Alb</a:t>
            </a:r>
            <a:r>
              <a:rPr lang="el-GR" sz="2400" i="1" baseline="30000" dirty="0" err="1">
                <a:solidFill>
                  <a:srgbClr val="000000"/>
                </a:solidFill>
                <a:latin typeface="Corbel" charset="0"/>
              </a:rPr>
              <a:t>−</a:t>
            </a:r>
            <a:r>
              <a:rPr lang="el-GR" sz="2400" dirty="0">
                <a:solidFill>
                  <a:srgbClr val="000000"/>
                </a:solidFill>
                <a:latin typeface="Corbel" charset="0"/>
              </a:rPr>
              <a:t>, </a:t>
            </a:r>
            <a:r>
              <a:rPr lang="el-GR" sz="2400" dirty="0" err="1">
                <a:solidFill>
                  <a:srgbClr val="000000"/>
                </a:solidFill>
                <a:latin typeface="Corbel" charset="0"/>
              </a:rPr>
              <a:t>Pi</a:t>
            </a:r>
            <a:r>
              <a:rPr lang="el-GR" sz="2400" i="1" baseline="30000" dirty="0" err="1">
                <a:solidFill>
                  <a:srgbClr val="000000"/>
                </a:solidFill>
                <a:latin typeface="Corbel" charset="0"/>
              </a:rPr>
              <a:t>−</a:t>
            </a:r>
            <a:r>
              <a:rPr lang="el-GR" sz="2400" dirty="0">
                <a:solidFill>
                  <a:srgbClr val="000000"/>
                </a:solidFill>
                <a:latin typeface="Corbel" charset="0"/>
              </a:rPr>
              <a:t>, </a:t>
            </a:r>
            <a:r>
              <a:rPr lang="el-GR" sz="2400" dirty="0" err="1">
                <a:solidFill>
                  <a:srgbClr val="000000"/>
                </a:solidFill>
                <a:latin typeface="Corbel" charset="0"/>
              </a:rPr>
              <a:t>Cl</a:t>
            </a:r>
            <a:r>
              <a:rPr lang="el-GR" sz="2400" i="1" baseline="30000" dirty="0" err="1">
                <a:solidFill>
                  <a:srgbClr val="000000"/>
                </a:solidFill>
                <a:latin typeface="Corbel" charset="0"/>
              </a:rPr>
              <a:t>−</a:t>
            </a:r>
            <a:r>
              <a:rPr lang="el-GR" sz="2400" i="1" dirty="0">
                <a:solidFill>
                  <a:srgbClr val="000000"/>
                </a:solidFill>
                <a:latin typeface="Corbel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Corbel" charset="0"/>
              </a:rPr>
              <a:t>στην τιμή των SID &amp; </a:t>
            </a:r>
            <a:r>
              <a:rPr lang="el-GR" sz="2400" dirty="0" err="1">
                <a:solidFill>
                  <a:srgbClr val="000000"/>
                </a:solidFill>
                <a:latin typeface="Corbel" charset="0"/>
              </a:rPr>
              <a:t>ATot</a:t>
            </a:r>
            <a:r>
              <a:rPr lang="el-GR" sz="2400" dirty="0">
                <a:solidFill>
                  <a:srgbClr val="000000"/>
                </a:solidFill>
                <a:latin typeface="Corbel" charset="0"/>
              </a:rPr>
              <a:t> </a:t>
            </a:r>
          </a:p>
          <a:p>
            <a:pPr marL="438150" indent="-319088" hangingPunct="1">
              <a:lnSpc>
                <a:spcPct val="100000"/>
              </a:lnSpc>
              <a:buClr>
                <a:srgbClr val="F0AD00"/>
              </a:buClr>
              <a:buSzPct val="80000"/>
              <a:buFont typeface="Wingdings 2" charset="0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2400" dirty="0">
                <a:solidFill>
                  <a:srgbClr val="000000"/>
                </a:solidFill>
                <a:latin typeface="Corbel" charset="0"/>
              </a:rPr>
              <a:t>Πλεονεκτεί της παραδοσιακής μεθόδου όσον αφορά το AG, επειδή εκτιμά καλύτερα τα μη-μετρούμενα ιόντα με το SIG</a:t>
            </a:r>
          </a:p>
          <a:p>
            <a:pPr marL="438150" indent="-319088" hangingPunct="1">
              <a:lnSpc>
                <a:spcPct val="100000"/>
              </a:lnSpc>
              <a:buClr>
                <a:srgbClr val="F0AD00"/>
              </a:buClr>
              <a:buSzPct val="80000"/>
              <a:buFont typeface="Wingdings 2" charset="0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2400" dirty="0">
                <a:solidFill>
                  <a:srgbClr val="000000"/>
                </a:solidFill>
                <a:latin typeface="Corbel" charset="0"/>
              </a:rPr>
              <a:t>Δεν έχει την ενδογενή αδυναμία των παραδοσιακών προσεγγίσεων να κάνουν υποθέσεις για την κανονικότητα των </a:t>
            </a:r>
            <a:r>
              <a:rPr lang="el-GR" sz="2400" dirty="0" smtClean="0">
                <a:solidFill>
                  <a:srgbClr val="000000"/>
                </a:solidFill>
                <a:latin typeface="Corbel" charset="0"/>
              </a:rPr>
              <a:t>πρωτεϊνών, </a:t>
            </a:r>
            <a:r>
              <a:rPr lang="en-US" sz="2400" dirty="0" err="1" smtClean="0">
                <a:solidFill>
                  <a:srgbClr val="000000"/>
                </a:solidFill>
                <a:latin typeface="Corbel" charset="0"/>
              </a:rPr>
              <a:t>Hb</a:t>
            </a:r>
            <a:r>
              <a:rPr lang="el-GR" sz="2400" dirty="0" smtClean="0">
                <a:solidFill>
                  <a:srgbClr val="000000"/>
                </a:solidFill>
                <a:latin typeface="Corbel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Corbel" charset="0"/>
              </a:rPr>
              <a:t>κλπ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5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5575"/>
            <a:ext cx="8229600" cy="1252538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l-GR" sz="4500" b="1">
                <a:solidFill>
                  <a:srgbClr val="F0AD00"/>
                </a:solidFill>
              </a:rPr>
              <a:t>Μειονεκτήματα μεθόδου Stewart 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71438" y="1774825"/>
            <a:ext cx="8929687" cy="4625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38150" indent="-319088" hangingPunct="1">
              <a:lnSpc>
                <a:spcPct val="100000"/>
              </a:lnSpc>
              <a:buClr>
                <a:srgbClr val="F0AD00"/>
              </a:buClr>
              <a:buSzPct val="80000"/>
              <a:buFont typeface="Wingdings 2" charset="0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2800" dirty="0">
                <a:solidFill>
                  <a:srgbClr val="000000"/>
                </a:solidFill>
                <a:latin typeface="Corbel" charset="0"/>
              </a:rPr>
              <a:t>Χρησιμοποιεί πολύπλοκες εξισώσεις &amp; μαθηματικούς τύπους</a:t>
            </a:r>
          </a:p>
          <a:p>
            <a:pPr marL="438150" indent="-319088" hangingPunct="1">
              <a:lnSpc>
                <a:spcPct val="100000"/>
              </a:lnSpc>
              <a:buClr>
                <a:srgbClr val="F0AD00"/>
              </a:buClr>
              <a:buSzPct val="80000"/>
              <a:buFont typeface="Wingdings 2" charset="0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2800" dirty="0">
                <a:solidFill>
                  <a:srgbClr val="000000"/>
                </a:solidFill>
                <a:latin typeface="Corbel" charset="0"/>
              </a:rPr>
              <a:t>Χρειάζεται να γίνεται υπολογισμός μικρών διαφορών μεταξύ μεγάλων αριθμών (έλλειψη αξιοπιστίας)</a:t>
            </a:r>
          </a:p>
          <a:p>
            <a:pPr marL="438150" indent="-319088" hangingPunct="1">
              <a:lnSpc>
                <a:spcPct val="100000"/>
              </a:lnSpc>
              <a:buClr>
                <a:srgbClr val="F0AD00"/>
              </a:buClr>
              <a:buSzPct val="80000"/>
              <a:buFont typeface="Wingdings 2" charset="0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2800" dirty="0">
                <a:solidFill>
                  <a:srgbClr val="000000"/>
                </a:solidFill>
                <a:latin typeface="Corbel" charset="0"/>
              </a:rPr>
              <a:t> Η SID αφορά μόνο το πλάσμα σε αντίθεση με την SBE που αφορά το ολικό αίμα &amp; την επίδραση της </a:t>
            </a:r>
            <a:r>
              <a:rPr lang="el-GR" sz="2800" dirty="0" err="1">
                <a:solidFill>
                  <a:srgbClr val="000000"/>
                </a:solidFill>
                <a:latin typeface="Corbel" charset="0"/>
              </a:rPr>
              <a:t>Hb</a:t>
            </a:r>
            <a:endParaRPr lang="el-GR" sz="2800" dirty="0">
              <a:solidFill>
                <a:srgbClr val="000000"/>
              </a:solidFill>
              <a:latin typeface="Corbel" charset="0"/>
            </a:endParaRPr>
          </a:p>
          <a:p>
            <a:pPr marL="438150" indent="-319088" hangingPunct="1">
              <a:lnSpc>
                <a:spcPct val="100000"/>
              </a:lnSpc>
              <a:buClr>
                <a:srgbClr val="F0AD00"/>
              </a:buClr>
              <a:buSzPct val="80000"/>
              <a:buFont typeface="Wingdings 2" charset="0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2800" dirty="0">
                <a:solidFill>
                  <a:srgbClr val="000000"/>
                </a:solidFill>
                <a:latin typeface="Corbel" charset="0"/>
              </a:rPr>
              <a:t>Η μεθοδολογία της αναφέρεται μόνο στο πλάσμα και δεν λαμβάνει υπόψη την </a:t>
            </a:r>
            <a:r>
              <a:rPr lang="el-GR" sz="2800" dirty="0" err="1">
                <a:solidFill>
                  <a:srgbClr val="000000"/>
                </a:solidFill>
                <a:latin typeface="Corbel" charset="0"/>
              </a:rPr>
              <a:t>διαμεμβρανική</a:t>
            </a:r>
            <a:r>
              <a:rPr lang="el-GR" sz="2800" dirty="0">
                <a:solidFill>
                  <a:srgbClr val="000000"/>
                </a:solidFill>
                <a:latin typeface="Corbel" charset="0"/>
              </a:rPr>
              <a:t> μετακίνηση των </a:t>
            </a:r>
            <a:r>
              <a:rPr lang="el-GR" sz="2800" dirty="0" smtClean="0">
                <a:solidFill>
                  <a:srgbClr val="000000"/>
                </a:solidFill>
                <a:latin typeface="Corbel" charset="0"/>
              </a:rPr>
              <a:t>ιόντων &amp; </a:t>
            </a:r>
            <a:r>
              <a:rPr lang="el-GR" sz="2800" dirty="0">
                <a:solidFill>
                  <a:srgbClr val="000000"/>
                </a:solidFill>
                <a:latin typeface="Corbel" charset="0"/>
              </a:rPr>
              <a:t>ότι το πλάσμα βρίσκεται σε ισορροπία </a:t>
            </a:r>
            <a:r>
              <a:rPr lang="el-GR" sz="2800" dirty="0" err="1">
                <a:solidFill>
                  <a:srgbClr val="000000"/>
                </a:solidFill>
                <a:latin typeface="Corbel" charset="0"/>
              </a:rPr>
              <a:t>in</a:t>
            </a:r>
            <a:r>
              <a:rPr lang="el-GR" sz="2800" dirty="0">
                <a:solidFill>
                  <a:srgbClr val="000000"/>
                </a:solidFill>
                <a:latin typeface="Corbel" charset="0"/>
              </a:rPr>
              <a:t> </a:t>
            </a:r>
            <a:r>
              <a:rPr lang="el-GR" sz="2800" dirty="0" err="1">
                <a:solidFill>
                  <a:srgbClr val="000000"/>
                </a:solidFill>
                <a:latin typeface="Corbel" charset="0"/>
              </a:rPr>
              <a:t>vivo</a:t>
            </a:r>
            <a:r>
              <a:rPr lang="el-GR" sz="2800" dirty="0">
                <a:solidFill>
                  <a:srgbClr val="000000"/>
                </a:solidFill>
                <a:latin typeface="Corbel" charset="0"/>
              </a:rPr>
              <a:t> με τα άλλα διαμερίσματα</a:t>
            </a:r>
          </a:p>
          <a:p>
            <a:pPr marL="438150" indent="-319088" hangingPunct="1">
              <a:lnSpc>
                <a:spcPct val="100000"/>
              </a:lnSpc>
              <a:buClr>
                <a:srgbClr val="F0AD00"/>
              </a:buClr>
              <a:buSzPct val="80000"/>
              <a:buFont typeface="Wingdings 2" charset="0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2800" dirty="0">
                <a:solidFill>
                  <a:srgbClr val="000000"/>
                </a:solidFill>
                <a:latin typeface="Corbel" charset="0"/>
              </a:rPr>
              <a:t>Η μέθοδος δεν έχει ακόμη επαρκή κλινική εφαρμογή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500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Αξιολόγηση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06" y="1857364"/>
            <a:ext cx="892971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3101913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500306"/>
            <a:ext cx="560787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214282" y="2857496"/>
            <a:ext cx="87868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Although the introduction of the Stewart approach was a new insight into acid-base physiology, the method has </a:t>
            </a:r>
            <a:r>
              <a:rPr lang="en-US" sz="2000" b="1" dirty="0" smtClean="0">
                <a:solidFill>
                  <a:srgbClr val="FF0000"/>
                </a:solidFill>
              </a:rPr>
              <a:t>not significantly improved </a:t>
            </a:r>
            <a:r>
              <a:rPr lang="en-US" sz="2000" dirty="0" smtClean="0"/>
              <a:t>our ability to understand, diagnose, and treat acid-base alterations in critically ill patients.</a:t>
            </a:r>
            <a:endParaRPr lang="el-GR" sz="2000" dirty="0"/>
          </a:p>
        </p:txBody>
      </p:sp>
      <p:sp>
        <p:nvSpPr>
          <p:cNvPr id="8" name="7 - Ορθογώνιο"/>
          <p:cNvSpPr/>
          <p:nvPr/>
        </p:nvSpPr>
        <p:spPr>
          <a:xfrm>
            <a:off x="142876" y="5391709"/>
            <a:ext cx="8858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Although Stewart’s method proposes a different, however not new, approach, it </a:t>
            </a:r>
            <a:r>
              <a:rPr lang="en-US" sz="2000" b="1" dirty="0" smtClean="0">
                <a:solidFill>
                  <a:srgbClr val="FF0000"/>
                </a:solidFill>
              </a:rPr>
              <a:t>does not improve</a:t>
            </a:r>
            <a:r>
              <a:rPr lang="en-US" sz="2000" b="1" dirty="0" smtClean="0"/>
              <a:t> </a:t>
            </a:r>
            <a:r>
              <a:rPr lang="en-US" sz="2000" dirty="0" smtClean="0"/>
              <a:t>our ability to diagnose more accurately or manage these disorders. Stewart’s method also does not provide the tool to prognosticate any better than the traditional method.</a:t>
            </a:r>
            <a:endParaRPr lang="el-GR" sz="2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491049"/>
            <a:ext cx="8429684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182439"/>
            <a:ext cx="2143140" cy="24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2" y="5107670"/>
            <a:ext cx="4748229" cy="32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16305" cy="997803"/>
          </a:xfrm>
        </p:spPr>
        <p:txBody>
          <a:bodyPr tIns="81190" bIns="81190">
            <a:normAutofit fontScale="90000"/>
          </a:bodyPr>
          <a:lstStyle/>
          <a:p>
            <a:pPr algn="ctr"/>
            <a:r>
              <a:rPr lang="el-GR" dirty="0" smtClean="0"/>
              <a:t>Ιδανικός δείκτης μεταβολικών διαταραχών ΟΒΙ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0705" y="1678022"/>
            <a:ext cx="8821744" cy="3465490"/>
          </a:xfrm>
        </p:spPr>
        <p:txBody>
          <a:bodyPr rIns="162379" bIns="81190">
            <a:noAutofit/>
          </a:bodyPr>
          <a:lstStyle/>
          <a:p>
            <a:pPr marL="405948" indent="-405948">
              <a:buFont typeface="Arial" pitchFamily="34" charset="0"/>
              <a:buChar char="•"/>
            </a:pPr>
            <a:r>
              <a:rPr 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Απλός &amp; χρηστικός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05948" indent="-405948">
              <a:buFont typeface="Arial" pitchFamily="34" charset="0"/>
              <a:buChar char="•"/>
            </a:pP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05948" indent="-405948">
              <a:buFont typeface="Arial" pitchFamily="34" charset="0"/>
              <a:buChar char="•"/>
            </a:pPr>
            <a:r>
              <a:rPr 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Ανεξάρτητος από την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paCO</a:t>
            </a:r>
            <a:r>
              <a:rPr lang="en-US" sz="28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  <a:p>
            <a:pPr marL="405948" indent="-405948">
              <a:buFont typeface="Arial" pitchFamily="34" charset="0"/>
              <a:buChar char="•"/>
            </a:pP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05948" indent="-405948">
              <a:buFont typeface="Arial" pitchFamily="34" charset="0"/>
              <a:buChar char="•"/>
            </a:pPr>
            <a:r>
              <a:rPr lang="el-G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Στοιχειομετρικός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in vivo, </a:t>
            </a:r>
            <a:r>
              <a:rPr 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να </a:t>
            </a:r>
            <a:r>
              <a:rPr lang="el-GR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ποσοτικοποιεί</a:t>
            </a:r>
            <a:r>
              <a:rPr 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δηλαδή το απαιτούμενο ποσό οξέος ή βάσης (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mmol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/l ECF</a:t>
            </a:r>
            <a:r>
              <a:rPr 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για διόρθωση της μεταβολικής διαταραχής</a:t>
            </a:r>
            <a:endParaRPr lang="el-G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1" y="5943600"/>
            <a:ext cx="4330002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i="1" dirty="0" smtClean="0">
                <a:latin typeface="Times New Roman" pitchFamily="16" charset="0"/>
              </a:rPr>
              <a:t>Morgan</a:t>
            </a:r>
            <a:r>
              <a:rPr lang="el-GR" b="1" i="1" dirty="0" smtClean="0">
                <a:latin typeface="Times New Roman" pitchFamily="16" charset="0"/>
              </a:rPr>
              <a:t>,</a:t>
            </a:r>
            <a:r>
              <a:rPr lang="en-US" b="1" i="1" dirty="0" smtClean="0">
                <a:latin typeface="Times New Roman" pitchFamily="16" charset="0"/>
              </a:rPr>
              <a:t> </a:t>
            </a:r>
            <a:r>
              <a:rPr lang="en-US" b="1" i="1" dirty="0" err="1" smtClean="0">
                <a:latin typeface="Times New Roman" pitchFamily="16" charset="0"/>
              </a:rPr>
              <a:t>Austr</a:t>
            </a:r>
            <a:r>
              <a:rPr lang="en-US" b="1" i="1" dirty="0" smtClean="0">
                <a:latin typeface="Times New Roman" pitchFamily="16" charset="0"/>
              </a:rPr>
              <a:t> </a:t>
            </a:r>
            <a:r>
              <a:rPr lang="en-US" b="1" i="1" dirty="0" err="1" smtClean="0">
                <a:latin typeface="Times New Roman" pitchFamily="16" charset="0"/>
              </a:rPr>
              <a:t>Anaesth</a:t>
            </a:r>
            <a:r>
              <a:rPr lang="en-US" b="1" i="1" dirty="0" smtClean="0">
                <a:latin typeface="Times New Roman" pitchFamily="16" charset="0"/>
              </a:rPr>
              <a:t> 2003; 95-104</a:t>
            </a:r>
            <a:endParaRPr lang="en-US" b="1" i="1" dirty="0">
              <a:latin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848" y="236173"/>
            <a:ext cx="8616305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53"/>
            <a:r>
              <a:rPr lang="el-GR" spc="-36" dirty="0" smtClean="0"/>
              <a:t>Μέθοδοι εκτίμησης </a:t>
            </a:r>
            <a:r>
              <a:rPr lang="en-US" spc="-36" dirty="0" smtClean="0"/>
              <a:t> ABGs</a:t>
            </a:r>
            <a:endParaRPr spc="-169" dirty="0"/>
          </a:p>
        </p:txBody>
      </p:sp>
      <p:sp>
        <p:nvSpPr>
          <p:cNvPr id="3" name="object 3"/>
          <p:cNvSpPr/>
          <p:nvPr/>
        </p:nvSpPr>
        <p:spPr>
          <a:xfrm>
            <a:off x="0" y="1107460"/>
            <a:ext cx="9134795" cy="106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714884"/>
            <a:ext cx="9144000" cy="928694"/>
          </a:xfrm>
          <a:custGeom>
            <a:avLst/>
            <a:gdLst/>
            <a:ahLst/>
            <a:cxnLst/>
            <a:rect l="l" t="t" r="r" b="b"/>
            <a:pathLst>
              <a:path w="5142230" h="191769">
                <a:moveTo>
                  <a:pt x="5090871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91690"/>
                </a:lnTo>
                <a:lnTo>
                  <a:pt x="5141671" y="191690"/>
                </a:lnTo>
                <a:lnTo>
                  <a:pt x="5141671" y="50800"/>
                </a:lnTo>
                <a:lnTo>
                  <a:pt x="5137663" y="31075"/>
                </a:lnTo>
                <a:lnTo>
                  <a:pt x="5126749" y="14922"/>
                </a:lnTo>
                <a:lnTo>
                  <a:pt x="5110596" y="4008"/>
                </a:lnTo>
                <a:lnTo>
                  <a:pt x="5090871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1479" y="6366629"/>
            <a:ext cx="7912480" cy="1342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2877" y="1500174"/>
            <a:ext cx="8929717" cy="2857520"/>
          </a:xfrm>
          <a:custGeom>
            <a:avLst/>
            <a:gdLst/>
            <a:ahLst/>
            <a:cxnLst/>
            <a:rect l="l" t="t" r="r" b="b"/>
            <a:pathLst>
              <a:path w="5142230" h="665480">
                <a:moveTo>
                  <a:pt x="5141671" y="0"/>
                </a:moveTo>
                <a:lnTo>
                  <a:pt x="0" y="0"/>
                </a:lnTo>
                <a:lnTo>
                  <a:pt x="0" y="614339"/>
                </a:lnTo>
                <a:lnTo>
                  <a:pt x="4008" y="634064"/>
                </a:lnTo>
                <a:lnTo>
                  <a:pt x="14922" y="650217"/>
                </a:lnTo>
                <a:lnTo>
                  <a:pt x="31075" y="661131"/>
                </a:lnTo>
                <a:lnTo>
                  <a:pt x="50800" y="665140"/>
                </a:lnTo>
                <a:lnTo>
                  <a:pt x="5090871" y="665140"/>
                </a:lnTo>
                <a:lnTo>
                  <a:pt x="5110596" y="661131"/>
                </a:lnTo>
                <a:lnTo>
                  <a:pt x="5126749" y="650217"/>
                </a:lnTo>
                <a:lnTo>
                  <a:pt x="5137663" y="634064"/>
                </a:lnTo>
                <a:lnTo>
                  <a:pt x="5141671" y="614339"/>
                </a:lnTo>
                <a:lnTo>
                  <a:pt x="5141671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44544" y="3318483"/>
            <a:ext cx="0" cy="26841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44544" y="3291642"/>
            <a:ext cx="0" cy="26841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44544" y="3264800"/>
            <a:ext cx="0" cy="26841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0" y="1631694"/>
            <a:ext cx="9144000" cy="4514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551" marR="1602366" indent="-514350">
              <a:lnSpc>
                <a:spcPct val="124500"/>
              </a:lnSpc>
              <a:buFont typeface="+mj-lt"/>
              <a:buAutoNum type="arabicPeriod"/>
            </a:pPr>
            <a:r>
              <a:rPr lang="el-GR" sz="2800" spc="-27" dirty="0" smtClean="0">
                <a:ea typeface="Tahoma" pitchFamily="34" charset="0"/>
                <a:cs typeface="Tahoma" pitchFamily="34" charset="0"/>
              </a:rPr>
              <a:t>Σχολή Βοστώνης</a:t>
            </a:r>
            <a:r>
              <a:rPr sz="2800" spc="53" smtClean="0">
                <a:ea typeface="Tahoma" pitchFamily="34" charset="0"/>
                <a:cs typeface="Tahoma" pitchFamily="34" charset="0"/>
              </a:rPr>
              <a:t> </a:t>
            </a:r>
            <a:r>
              <a:rPr sz="2800" spc="-44" dirty="0">
                <a:ea typeface="Tahoma" pitchFamily="34" charset="0"/>
                <a:cs typeface="Tahoma" pitchFamily="34" charset="0"/>
              </a:rPr>
              <a:t>”</a:t>
            </a:r>
            <a:r>
              <a:rPr sz="2800" spc="-44" smtClean="0">
                <a:ea typeface="Tahoma" pitchFamily="34" charset="0"/>
                <a:cs typeface="Tahoma" pitchFamily="34" charset="0"/>
              </a:rPr>
              <a:t>Henderson-</a:t>
            </a:r>
            <a:r>
              <a:rPr sz="2800" spc="-44" err="1" smtClean="0">
                <a:ea typeface="Tahoma" pitchFamily="34" charset="0"/>
                <a:cs typeface="Tahoma" pitchFamily="34" charset="0"/>
              </a:rPr>
              <a:t>Hasselbalch</a:t>
            </a:r>
            <a:r>
              <a:rPr sz="2800" spc="-44" smtClean="0">
                <a:ea typeface="Tahoma" pitchFamily="34" charset="0"/>
                <a:cs typeface="Tahoma" pitchFamily="34" charset="0"/>
              </a:rPr>
              <a:t>”</a:t>
            </a:r>
            <a:r>
              <a:rPr lang="en-US" sz="2800" spc="-44" dirty="0" smtClean="0">
                <a:ea typeface="Tahoma" pitchFamily="34" charset="0"/>
                <a:cs typeface="Tahoma" pitchFamily="34" charset="0"/>
              </a:rPr>
              <a:t> </a:t>
            </a:r>
            <a:endParaRPr lang="el-GR" sz="2800" spc="-36" dirty="0" smtClean="0">
              <a:ea typeface="Tahoma" pitchFamily="34" charset="0"/>
              <a:cs typeface="Tahoma" pitchFamily="34" charset="0"/>
            </a:endParaRPr>
          </a:p>
          <a:p>
            <a:pPr marL="1028551" marR="1602366" indent="-514350">
              <a:lnSpc>
                <a:spcPct val="124500"/>
              </a:lnSpc>
              <a:buFont typeface="+mj-lt"/>
              <a:buAutoNum type="arabicPeriod"/>
            </a:pPr>
            <a:endParaRPr lang="en-US" sz="2800" spc="-36" dirty="0" smtClean="0">
              <a:ea typeface="Tahoma" pitchFamily="34" charset="0"/>
              <a:cs typeface="Tahoma" pitchFamily="34" charset="0"/>
            </a:endParaRPr>
          </a:p>
          <a:p>
            <a:pPr marL="1028551" marR="1602366" indent="-514350">
              <a:lnSpc>
                <a:spcPct val="124500"/>
              </a:lnSpc>
              <a:buFont typeface="+mj-lt"/>
              <a:buAutoNum type="arabicPeriod"/>
            </a:pPr>
            <a:r>
              <a:rPr lang="el-GR" sz="2800" spc="-36" dirty="0" smtClean="0">
                <a:ea typeface="Tahoma" pitchFamily="34" charset="0"/>
                <a:cs typeface="Tahoma" pitchFamily="34" charset="0"/>
              </a:rPr>
              <a:t>Σχολή Κοπεγχάγης</a:t>
            </a:r>
            <a:r>
              <a:rPr sz="2800" spc="44" smtClean="0">
                <a:ea typeface="Tahoma" pitchFamily="34" charset="0"/>
                <a:cs typeface="Tahoma" pitchFamily="34" charset="0"/>
              </a:rPr>
              <a:t> </a:t>
            </a:r>
            <a:r>
              <a:rPr sz="2800" dirty="0">
                <a:ea typeface="Tahoma" pitchFamily="34" charset="0"/>
                <a:cs typeface="Tahoma" pitchFamily="34" charset="0"/>
              </a:rPr>
              <a:t>”Base</a:t>
            </a:r>
            <a:r>
              <a:rPr sz="2800" spc="44" dirty="0">
                <a:ea typeface="Tahoma" pitchFamily="34" charset="0"/>
                <a:cs typeface="Tahoma" pitchFamily="34" charset="0"/>
              </a:rPr>
              <a:t> </a:t>
            </a:r>
            <a:r>
              <a:rPr sz="2800" spc="-62" smtClean="0">
                <a:ea typeface="Tahoma" pitchFamily="34" charset="0"/>
                <a:cs typeface="Tahoma" pitchFamily="34" charset="0"/>
              </a:rPr>
              <a:t>Exces</a:t>
            </a:r>
            <a:r>
              <a:rPr sz="2800" spc="44" smtClean="0">
                <a:ea typeface="Tahoma" pitchFamily="34" charset="0"/>
                <a:cs typeface="Tahoma" pitchFamily="34" charset="0"/>
              </a:rPr>
              <a:t>s”</a:t>
            </a:r>
            <a:r>
              <a:rPr lang="en-US" sz="2800" spc="44" dirty="0" smtClean="0">
                <a:ea typeface="Tahoma" pitchFamily="34" charset="0"/>
                <a:cs typeface="Tahoma" pitchFamily="34" charset="0"/>
              </a:rPr>
              <a:t> </a:t>
            </a:r>
            <a:endParaRPr lang="el-GR" sz="2800" dirty="0" smtClean="0">
              <a:ea typeface="Tahoma" pitchFamily="34" charset="0"/>
              <a:cs typeface="Tahoma" pitchFamily="34" charset="0"/>
            </a:endParaRPr>
          </a:p>
          <a:p>
            <a:pPr marL="1028551" marR="1602366" indent="-514350">
              <a:lnSpc>
                <a:spcPct val="124500"/>
              </a:lnSpc>
              <a:buFont typeface="+mj-lt"/>
              <a:buAutoNum type="arabicPeriod"/>
            </a:pPr>
            <a:endParaRPr lang="en-US" sz="2800" dirty="0" smtClean="0">
              <a:ea typeface="Tahoma" pitchFamily="34" charset="0"/>
              <a:cs typeface="Tahoma" pitchFamily="34" charset="0"/>
            </a:endParaRPr>
          </a:p>
          <a:p>
            <a:pPr marL="1028551" marR="1602366" indent="-514350">
              <a:lnSpc>
                <a:spcPct val="124500"/>
              </a:lnSpc>
              <a:buFont typeface="+mj-lt"/>
              <a:buAutoNum type="arabicPeriod"/>
            </a:pPr>
            <a:r>
              <a:rPr lang="el-GR" sz="2800" dirty="0" smtClean="0">
                <a:ea typeface="Tahoma" pitchFamily="34" charset="0"/>
                <a:cs typeface="Tahoma" pitchFamily="34" charset="0"/>
              </a:rPr>
              <a:t>Εναλλακτική μέθοδος 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Stewart ”SID”</a:t>
            </a:r>
            <a:endParaRPr lang="el-GR" sz="2800" dirty="0" smtClean="0">
              <a:ea typeface="Tahoma" pitchFamily="34" charset="0"/>
              <a:cs typeface="Tahoma" pitchFamily="34" charset="0"/>
            </a:endParaRPr>
          </a:p>
          <a:p>
            <a:pPr marL="1028551" marR="1602366" indent="-514350">
              <a:lnSpc>
                <a:spcPct val="124500"/>
              </a:lnSpc>
            </a:pPr>
            <a:endParaRPr lang="el-GR" sz="2400" dirty="0" smtClean="0">
              <a:ea typeface="Tahoma" pitchFamily="34" charset="0"/>
              <a:cs typeface="Tahoma" pitchFamily="34" charset="0"/>
            </a:endParaRPr>
          </a:p>
          <a:p>
            <a:pPr marL="1028551" marR="1602366" indent="-514350" algn="ctr">
              <a:lnSpc>
                <a:spcPct val="124500"/>
              </a:lnSpc>
            </a:pPr>
            <a:r>
              <a:rPr lang="el-GR" sz="2400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Έντονη συζήτηση για την αξιοπιστία &amp; χρηστικότητα τους</a:t>
            </a:r>
            <a:endParaRPr lang="en-US" sz="2400" b="1" spc="-27" dirty="0" smtClean="0">
              <a:solidFill>
                <a:schemeClr val="bg1"/>
              </a:solidFill>
              <a:latin typeface="Tahoma"/>
              <a:cs typeface="Tahoma"/>
            </a:endParaRPr>
          </a:p>
          <a:p>
            <a:pPr marL="514201">
              <a:spcBef>
                <a:spcPts val="382"/>
              </a:spcBef>
            </a:pPr>
            <a:r>
              <a:rPr lang="el-GR" sz="2500" b="1" spc="-27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sz="2500" baseline="30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864573" y="5943600"/>
            <a:ext cx="3208227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i="1" dirty="0" err="1" smtClean="0">
                <a:latin typeface="Times New Roman" pitchFamily="16" charset="0"/>
              </a:rPr>
              <a:t>Kellum</a:t>
            </a:r>
            <a:r>
              <a:rPr lang="el-GR" b="1" i="1" dirty="0" smtClean="0">
                <a:latin typeface="Times New Roman" pitchFamily="16" charset="0"/>
              </a:rPr>
              <a:t>,</a:t>
            </a:r>
            <a:r>
              <a:rPr lang="en-US" b="1" i="1" dirty="0" smtClean="0">
                <a:latin typeface="Times New Roman" pitchFamily="16" charset="0"/>
              </a:rPr>
              <a:t> </a:t>
            </a:r>
            <a:r>
              <a:rPr lang="en-US" b="1" i="1" dirty="0" err="1" smtClean="0">
                <a:latin typeface="Times New Roman" pitchFamily="16" charset="0"/>
              </a:rPr>
              <a:t>Crit</a:t>
            </a:r>
            <a:r>
              <a:rPr lang="en-US" b="1" i="1" dirty="0" smtClean="0">
                <a:latin typeface="Times New Roman" pitchFamily="16" charset="0"/>
              </a:rPr>
              <a:t> Care 2000; 4:6-14 </a:t>
            </a:r>
            <a:endParaRPr lang="en-US" b="1" i="1" dirty="0">
              <a:latin typeface="Times New Roman" pitchFamily="16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848" y="25364"/>
            <a:ext cx="8616305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53"/>
            <a:r>
              <a:rPr lang="el-GR" spc="-115" dirty="0" smtClean="0"/>
              <a:t>Σχολή Βοστώνης</a:t>
            </a:r>
            <a:endParaRPr spc="-107" dirty="0"/>
          </a:p>
        </p:txBody>
      </p:sp>
      <p:sp>
        <p:nvSpPr>
          <p:cNvPr id="3" name="object 3"/>
          <p:cNvSpPr/>
          <p:nvPr/>
        </p:nvSpPr>
        <p:spPr>
          <a:xfrm>
            <a:off x="0" y="1107460"/>
            <a:ext cx="9134795" cy="106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0034" y="1499929"/>
            <a:ext cx="8145394" cy="430806"/>
          </a:xfrm>
          <a:custGeom>
            <a:avLst/>
            <a:gdLst/>
            <a:ahLst/>
            <a:cxnLst/>
            <a:rect l="l" t="t" r="r" b="b"/>
            <a:pathLst>
              <a:path w="5142230" h="203834">
                <a:moveTo>
                  <a:pt x="5090871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203315"/>
                </a:lnTo>
                <a:lnTo>
                  <a:pt x="5141671" y="203315"/>
                </a:lnTo>
                <a:lnTo>
                  <a:pt x="5141671" y="50800"/>
                </a:lnTo>
                <a:lnTo>
                  <a:pt x="5137663" y="31075"/>
                </a:lnTo>
                <a:lnTo>
                  <a:pt x="5126749" y="14922"/>
                </a:lnTo>
                <a:lnTo>
                  <a:pt x="5110596" y="4008"/>
                </a:lnTo>
                <a:lnTo>
                  <a:pt x="5090871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0775" y="1489352"/>
            <a:ext cx="759312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53"/>
            <a:r>
              <a:rPr lang="el-GR" sz="2400" b="1" spc="-71" dirty="0" smtClean="0">
                <a:solidFill>
                  <a:srgbClr val="FFFFFF"/>
                </a:solidFill>
                <a:latin typeface="Tahoma"/>
                <a:cs typeface="Tahoma"/>
              </a:rPr>
              <a:t>Εξίσωση </a:t>
            </a:r>
            <a:r>
              <a:rPr sz="2400" b="1" spc="-71" dirty="0" smtClean="0">
                <a:solidFill>
                  <a:srgbClr val="FFFFFF"/>
                </a:solidFill>
                <a:latin typeface="Tahoma"/>
                <a:cs typeface="Tahoma"/>
              </a:rPr>
              <a:t>Henderson-</a:t>
            </a:r>
            <a:r>
              <a:rPr sz="2400" b="1" spc="-71" dirty="0" err="1" smtClean="0">
                <a:solidFill>
                  <a:srgbClr val="FFFFFF"/>
                </a:solidFill>
                <a:latin typeface="Tahoma"/>
                <a:cs typeface="Tahoma"/>
              </a:rPr>
              <a:t>Hasselbalch</a:t>
            </a:r>
            <a:endParaRPr sz="2400" b="1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0352" y="1902875"/>
            <a:ext cx="8154190" cy="106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0915" y="3140050"/>
            <a:ext cx="161128" cy="214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43839" y="3113209"/>
            <a:ext cx="181167" cy="2415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1479" y="3220576"/>
            <a:ext cx="7912480" cy="1342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44544" y="1593416"/>
            <a:ext cx="80462" cy="2147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44544" y="1700764"/>
            <a:ext cx="80462" cy="14392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0350" y="1996467"/>
            <a:ext cx="8155078" cy="1252155"/>
          </a:xfrm>
          <a:custGeom>
            <a:avLst/>
            <a:gdLst/>
            <a:ahLst/>
            <a:cxnLst/>
            <a:rect l="l" t="t" r="r" b="b"/>
            <a:pathLst>
              <a:path w="5142230" h="592455">
                <a:moveTo>
                  <a:pt x="5141671" y="0"/>
                </a:moveTo>
                <a:lnTo>
                  <a:pt x="0" y="0"/>
                </a:lnTo>
                <a:lnTo>
                  <a:pt x="0" y="541084"/>
                </a:lnTo>
                <a:lnTo>
                  <a:pt x="4008" y="560809"/>
                </a:lnTo>
                <a:lnTo>
                  <a:pt x="14922" y="576962"/>
                </a:lnTo>
                <a:lnTo>
                  <a:pt x="31075" y="587876"/>
                </a:lnTo>
                <a:lnTo>
                  <a:pt x="50800" y="591885"/>
                </a:lnTo>
                <a:lnTo>
                  <a:pt x="5090871" y="591885"/>
                </a:lnTo>
                <a:lnTo>
                  <a:pt x="5110596" y="587876"/>
                </a:lnTo>
                <a:lnTo>
                  <a:pt x="5126749" y="576962"/>
                </a:lnTo>
                <a:lnTo>
                  <a:pt x="5137663" y="560809"/>
                </a:lnTo>
                <a:lnTo>
                  <a:pt x="5141671" y="541084"/>
                </a:lnTo>
                <a:lnTo>
                  <a:pt x="5141671" y="0"/>
                </a:lnTo>
                <a:close/>
              </a:path>
            </a:pathLst>
          </a:custGeom>
          <a:solidFill>
            <a:srgbClr val="F8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44544" y="1673923"/>
            <a:ext cx="0" cy="1507150"/>
          </a:xfrm>
          <a:custGeom>
            <a:avLst/>
            <a:gdLst/>
            <a:ahLst/>
            <a:cxnLst/>
            <a:rect l="l" t="t" r="r" b="b"/>
            <a:pathLst>
              <a:path h="713105">
                <a:moveTo>
                  <a:pt x="0" y="71274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44544" y="1647081"/>
            <a:ext cx="0" cy="26841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44544" y="1620239"/>
            <a:ext cx="0" cy="26841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44544" y="1593398"/>
            <a:ext cx="0" cy="26841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922152" y="2357430"/>
            <a:ext cx="486455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53">
              <a:tabLst>
                <a:tab pos="3013035" algn="l"/>
                <a:tab pos="3634361" algn="l"/>
              </a:tabLst>
            </a:pPr>
            <a:r>
              <a:rPr sz="2100" i="1" spc="9" dirty="0">
                <a:latin typeface="Trebuchet MS"/>
                <a:cs typeface="Trebuchet MS"/>
              </a:rPr>
              <a:t>pH</a:t>
            </a:r>
            <a:r>
              <a:rPr sz="2100" i="1" spc="151" dirty="0">
                <a:latin typeface="Trebuchet MS"/>
                <a:cs typeface="Trebuchet MS"/>
              </a:rPr>
              <a:t> </a:t>
            </a:r>
            <a:r>
              <a:rPr sz="2100" spc="115" dirty="0">
                <a:latin typeface="Tahoma"/>
                <a:cs typeface="Tahoma"/>
              </a:rPr>
              <a:t>=</a:t>
            </a:r>
            <a:r>
              <a:rPr sz="2100" spc="-62" dirty="0">
                <a:latin typeface="Tahoma"/>
                <a:cs typeface="Tahoma"/>
              </a:rPr>
              <a:t> </a:t>
            </a:r>
            <a:r>
              <a:rPr sz="2100" spc="-89" dirty="0">
                <a:latin typeface="Tahoma"/>
                <a:cs typeface="Tahoma"/>
              </a:rPr>
              <a:t>6</a:t>
            </a:r>
            <a:r>
              <a:rPr sz="2100" i="1" spc="-186" dirty="0">
                <a:latin typeface="Verdana"/>
                <a:cs typeface="Verdana"/>
              </a:rPr>
              <a:t>.</a:t>
            </a:r>
            <a:r>
              <a:rPr sz="2100" spc="-89" dirty="0">
                <a:latin typeface="Tahoma"/>
                <a:cs typeface="Tahoma"/>
              </a:rPr>
              <a:t>1</a:t>
            </a:r>
            <a:r>
              <a:rPr sz="2100" spc="-178" dirty="0">
                <a:latin typeface="Tahoma"/>
                <a:cs typeface="Tahoma"/>
              </a:rPr>
              <a:t> </a:t>
            </a:r>
            <a:r>
              <a:rPr sz="2100" spc="115">
                <a:latin typeface="Tahoma"/>
                <a:cs typeface="Tahoma"/>
              </a:rPr>
              <a:t>+</a:t>
            </a:r>
            <a:r>
              <a:rPr sz="2100" spc="-178">
                <a:latin typeface="Tahoma"/>
                <a:cs typeface="Tahoma"/>
              </a:rPr>
              <a:t> </a:t>
            </a:r>
            <a:r>
              <a:rPr sz="2100" i="1" spc="-80" smtClean="0">
                <a:latin typeface="Trebuchet MS"/>
                <a:cs typeface="Trebuchet MS"/>
              </a:rPr>
              <a:t>log</a:t>
            </a:r>
            <a:r>
              <a:rPr sz="2300" spc="-266" baseline="-13071" smtClean="0">
                <a:latin typeface="Lucida Sans Unicode"/>
                <a:cs typeface="Lucida Sans Unicode"/>
              </a:rPr>
              <a:t> </a:t>
            </a:r>
            <a:r>
              <a:rPr sz="2300" u="sng" baseline="32679" smtClean="0">
                <a:latin typeface="Times New Roman"/>
                <a:cs typeface="Times New Roman"/>
              </a:rPr>
              <a:t> 	</a:t>
            </a:r>
            <a:r>
              <a:rPr sz="2300" u="sng" baseline="32679" dirty="0">
                <a:latin typeface="Lucida Sans Unicode"/>
                <a:cs typeface="Lucida Sans Unicode"/>
              </a:rPr>
              <a:t>	</a:t>
            </a:r>
            <a:endParaRPr sz="2300" baseline="32679" dirty="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14799" y="2143116"/>
            <a:ext cx="155746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53"/>
            <a:r>
              <a:rPr sz="2100" spc="-202" dirty="0">
                <a:latin typeface="Tahoma"/>
                <a:cs typeface="Tahoma"/>
              </a:rPr>
              <a:t>[</a:t>
            </a:r>
            <a:r>
              <a:rPr sz="2100" i="1" spc="115" dirty="0" smtClean="0">
                <a:latin typeface="Trebuchet MS"/>
                <a:cs typeface="Trebuchet MS"/>
              </a:rPr>
              <a:t>HC</a:t>
            </a:r>
            <a:r>
              <a:rPr sz="2100" i="1" spc="275" dirty="0" smtClean="0">
                <a:latin typeface="Trebuchet MS"/>
                <a:cs typeface="Trebuchet MS"/>
              </a:rPr>
              <a:t>O</a:t>
            </a:r>
            <a:r>
              <a:rPr lang="el-GR" sz="2300" i="1" spc="719" baseline="-25000" dirty="0" smtClean="0">
                <a:latin typeface="Arial"/>
                <a:cs typeface="Arial"/>
              </a:rPr>
              <a:t>3</a:t>
            </a:r>
            <a:r>
              <a:rPr lang="el-GR" sz="2300" i="1" spc="719" baseline="30000" dirty="0" smtClean="0">
                <a:latin typeface="Arial"/>
                <a:cs typeface="Arial"/>
              </a:rPr>
              <a:t>-</a:t>
            </a:r>
            <a:r>
              <a:rPr sz="2100" spc="-202" dirty="0" smtClean="0">
                <a:latin typeface="Tahoma"/>
                <a:cs typeface="Tahoma"/>
              </a:rPr>
              <a:t>]</a:t>
            </a:r>
            <a:endParaRPr sz="2100" dirty="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72066" y="2643182"/>
            <a:ext cx="2000264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53"/>
            <a:r>
              <a:rPr sz="2100" spc="-89">
                <a:latin typeface="Tahoma"/>
                <a:cs typeface="Tahoma"/>
              </a:rPr>
              <a:t>0</a:t>
            </a:r>
            <a:r>
              <a:rPr sz="2100" i="1" spc="-186">
                <a:latin typeface="Verdana"/>
                <a:cs typeface="Verdana"/>
              </a:rPr>
              <a:t>.</a:t>
            </a:r>
            <a:r>
              <a:rPr sz="2100" spc="-89">
                <a:latin typeface="Tahoma"/>
                <a:cs typeface="Tahoma"/>
              </a:rPr>
              <a:t>03</a:t>
            </a:r>
            <a:r>
              <a:rPr sz="2100" spc="-178">
                <a:latin typeface="Tahoma"/>
                <a:cs typeface="Tahoma"/>
              </a:rPr>
              <a:t> </a:t>
            </a:r>
            <a:r>
              <a:rPr sz="2100" i="1" spc="-9" smtClean="0">
                <a:latin typeface="Meiryo"/>
                <a:cs typeface="Meiryo"/>
              </a:rPr>
              <a:t>×</a:t>
            </a:r>
            <a:r>
              <a:rPr sz="2100" i="1" spc="142" smtClean="0">
                <a:latin typeface="Trebuchet MS"/>
                <a:cs typeface="Trebuchet MS"/>
              </a:rPr>
              <a:t>P</a:t>
            </a:r>
            <a:r>
              <a:rPr sz="2100" i="1" spc="44" smtClean="0">
                <a:latin typeface="Trebuchet MS"/>
                <a:cs typeface="Trebuchet MS"/>
              </a:rPr>
              <a:t>aC</a:t>
            </a:r>
            <a:r>
              <a:rPr sz="2100" i="1" spc="53" smtClean="0">
                <a:latin typeface="Trebuchet MS"/>
                <a:cs typeface="Trebuchet MS"/>
              </a:rPr>
              <a:t>O</a:t>
            </a:r>
            <a:r>
              <a:rPr sz="2300" spc="-213" baseline="-13071" smtClean="0">
                <a:latin typeface="Lucida Sans Unicode"/>
                <a:cs typeface="Lucida Sans Unicode"/>
              </a:rPr>
              <a:t>2</a:t>
            </a:r>
            <a:endParaRPr sz="2300" baseline="-13071" dirty="0">
              <a:latin typeface="Lucida Sans Unicode"/>
              <a:cs typeface="Lucida Sans Unicode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42875" y="3500438"/>
            <a:ext cx="8929688" cy="31432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38150" indent="-319088">
              <a:buClr>
                <a:srgbClr val="F0AD00"/>
              </a:buClr>
              <a:buSzPct val="80000"/>
              <a:buFont typeface="Wingdings 2" charset="0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2800" spc="-44" dirty="0" smtClean="0">
                <a:solidFill>
                  <a:srgbClr val="000000"/>
                </a:solidFill>
                <a:latin typeface="Corbel" charset="0"/>
                <a:ea typeface="Tahoma" pitchFamily="34" charset="0"/>
                <a:cs typeface="Tahoma" pitchFamily="34" charset="0"/>
              </a:rPr>
              <a:t>Αναπτύχθηκε από τους </a:t>
            </a:r>
            <a:r>
              <a:rPr lang="el-GR" sz="2800" dirty="0" err="1" smtClean="0">
                <a:solidFill>
                  <a:srgbClr val="000000"/>
                </a:solidFill>
                <a:latin typeface="Corbel" charset="0"/>
              </a:rPr>
              <a:t>Schwartz</a:t>
            </a:r>
            <a:r>
              <a:rPr lang="el-GR" sz="2800" dirty="0" smtClean="0">
                <a:solidFill>
                  <a:srgbClr val="000000"/>
                </a:solidFill>
                <a:latin typeface="Corbel" charset="0"/>
              </a:rPr>
              <a:t> &amp; </a:t>
            </a:r>
            <a:r>
              <a:rPr lang="el-GR" sz="2800" dirty="0" err="1" smtClean="0">
                <a:solidFill>
                  <a:srgbClr val="000000"/>
                </a:solidFill>
                <a:latin typeface="Corbel" charset="0"/>
              </a:rPr>
              <a:t>Relman</a:t>
            </a:r>
            <a:r>
              <a:rPr lang="el-GR" sz="2800" dirty="0" smtClean="0">
                <a:solidFill>
                  <a:srgbClr val="000000"/>
                </a:solidFill>
                <a:latin typeface="Corbel" charset="0"/>
              </a:rPr>
              <a:t> το 1963</a:t>
            </a:r>
          </a:p>
          <a:p>
            <a:pPr marL="438150" indent="-319088">
              <a:buClr>
                <a:srgbClr val="F0AD00"/>
              </a:buClr>
              <a:buSzPct val="80000"/>
              <a:buFont typeface="Wingdings 2" charset="0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 smtClean="0">
              <a:solidFill>
                <a:srgbClr val="000000"/>
              </a:solidFill>
              <a:latin typeface="Corbel" charset="0"/>
            </a:endParaRPr>
          </a:p>
          <a:p>
            <a:pPr marL="438150" indent="-319088">
              <a:buClr>
                <a:srgbClr val="F0AD00"/>
              </a:buClr>
              <a:buSzPct val="80000"/>
              <a:buFont typeface="Wingdings 2" charset="0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2800" dirty="0" smtClean="0">
                <a:solidFill>
                  <a:srgbClr val="000000"/>
                </a:solidFill>
                <a:latin typeface="Corbel" charset="0"/>
              </a:rPr>
              <a:t>Η προσέγγιση βασίζεται στη σχέση </a:t>
            </a:r>
            <a:r>
              <a:rPr lang="en-US" sz="2800" spc="-44" dirty="0" smtClean="0">
                <a:ea typeface="Tahoma" pitchFamily="34" charset="0"/>
                <a:cs typeface="Tahoma" pitchFamily="34" charset="0"/>
              </a:rPr>
              <a:t>paCO</a:t>
            </a:r>
            <a:r>
              <a:rPr lang="en-US" sz="2800" spc="-44" baseline="-25000" dirty="0" smtClean="0">
                <a:ea typeface="Tahoma" pitchFamily="34" charset="0"/>
                <a:cs typeface="Tahoma" pitchFamily="34" charset="0"/>
              </a:rPr>
              <a:t>2</a:t>
            </a:r>
            <a:r>
              <a:rPr lang="en-US" sz="2800" spc="-44" dirty="0" smtClean="0">
                <a:ea typeface="Tahoma" pitchFamily="34" charset="0"/>
                <a:cs typeface="Tahoma" pitchFamily="34" charset="0"/>
              </a:rPr>
              <a:t>/[</a:t>
            </a:r>
            <a:r>
              <a:rPr lang="en-US" sz="2800" spc="-44" dirty="0" smtClean="0">
                <a:ea typeface="Tahoma" pitchFamily="34" charset="0"/>
                <a:cs typeface="Tahoma" pitchFamily="34" charset="0"/>
              </a:rPr>
              <a:t>HCO</a:t>
            </a:r>
            <a:r>
              <a:rPr lang="en-US" sz="2800" spc="-44" baseline="-25000" dirty="0" smtClean="0">
                <a:ea typeface="Tahoma" pitchFamily="34" charset="0"/>
                <a:cs typeface="Tahoma" pitchFamily="34" charset="0"/>
              </a:rPr>
              <a:t>3</a:t>
            </a:r>
            <a:r>
              <a:rPr lang="el-GR" sz="2800" i="1" spc="719" baseline="30000" dirty="0">
                <a:latin typeface="Arial"/>
                <a:cs typeface="Arial"/>
              </a:rPr>
              <a:t>-</a:t>
            </a:r>
            <a:r>
              <a:rPr lang="en-US" sz="2800" spc="-44" dirty="0" smtClean="0">
                <a:ea typeface="Tahoma" pitchFamily="34" charset="0"/>
                <a:cs typeface="Tahoma" pitchFamily="34" charset="0"/>
              </a:rPr>
              <a:t>]</a:t>
            </a:r>
            <a:endParaRPr lang="el-GR" sz="2800" spc="-44" dirty="0" smtClean="0">
              <a:ea typeface="Tahoma" pitchFamily="34" charset="0"/>
              <a:cs typeface="Tahoma" pitchFamily="34" charset="0"/>
            </a:endParaRPr>
          </a:p>
          <a:p>
            <a:pPr marL="438150" indent="-319088">
              <a:buClr>
                <a:srgbClr val="F0AD00"/>
              </a:buClr>
              <a:buSzPct val="8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l-GR" sz="2800" dirty="0" smtClean="0">
              <a:solidFill>
                <a:srgbClr val="000000"/>
              </a:solidFill>
              <a:latin typeface="Corbel" charset="0"/>
            </a:endParaRPr>
          </a:p>
          <a:p>
            <a:pPr marL="438150" indent="-319088">
              <a:buClr>
                <a:srgbClr val="F0AD00"/>
              </a:buClr>
              <a:buSzPct val="80000"/>
              <a:buFont typeface="Wingdings 2" charset="0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2800" dirty="0" smtClean="0">
                <a:solidFill>
                  <a:srgbClr val="000000"/>
                </a:solidFill>
                <a:latin typeface="Corbel" charset="0"/>
              </a:rPr>
              <a:t>Προέκυψαν </a:t>
            </a:r>
            <a:r>
              <a:rPr lang="el-GR" sz="2800" spc="-9" dirty="0" smtClean="0">
                <a:ea typeface="Tahoma" pitchFamily="34" charset="0"/>
                <a:cs typeface="Tahoma" pitchFamily="34" charset="0"/>
              </a:rPr>
              <a:t>6 κανόνες/εξισώσεις</a:t>
            </a:r>
            <a:r>
              <a:rPr lang="el-GR" sz="2800" spc="-53" dirty="0" smtClean="0">
                <a:ea typeface="Tahoma" pitchFamily="34" charset="0"/>
                <a:cs typeface="Tahoma" pitchFamily="34" charset="0"/>
              </a:rPr>
              <a:t> που περιγράφουν 6 πρωτοπαθείς διαταραχές της ΟΒΙ </a:t>
            </a:r>
            <a:r>
              <a:rPr lang="el-GR" sz="2800" spc="-9" dirty="0" smtClean="0">
                <a:ea typeface="Tahoma" pitchFamily="34" charset="0"/>
                <a:cs typeface="Tahoma" pitchFamily="34" charset="0"/>
              </a:rPr>
              <a:t>(δεδομένα από ανθρώπους, ασθενείς &amp; υγιείς) </a:t>
            </a:r>
            <a:endParaRPr lang="el-GR" sz="2800" spc="-53" dirty="0" smtClean="0">
              <a:ea typeface="Tahoma" pitchFamily="34" charset="0"/>
              <a:cs typeface="Tahoma" pitchFamily="34" charset="0"/>
            </a:endParaRPr>
          </a:p>
          <a:p>
            <a:pPr marL="438150" indent="-319088">
              <a:buClr>
                <a:srgbClr val="F0AD00"/>
              </a:buClr>
              <a:buSzPct val="80000"/>
              <a:buFont typeface="Wingdings 2" charset="0"/>
              <a:buChar char="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l-GR" sz="2800" dirty="0" smtClean="0">
              <a:solidFill>
                <a:srgbClr val="000000"/>
              </a:solidFill>
              <a:latin typeface="Corbel" charset="0"/>
            </a:endParaRPr>
          </a:p>
          <a:p>
            <a:pPr marL="438150" indent="-319088" hangingPunct="1"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l-GR" sz="2800" dirty="0">
              <a:solidFill>
                <a:srgbClr val="000000"/>
              </a:solidFill>
              <a:latin typeface="Corbel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63525" y="25400"/>
            <a:ext cx="8615363" cy="692150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l-GR" sz="4500" b="1" dirty="0">
                <a:solidFill>
                  <a:srgbClr val="F0AD00"/>
                </a:solidFill>
              </a:rPr>
              <a:t>Σχολή </a:t>
            </a:r>
            <a:r>
              <a:rPr lang="el-GR" sz="4500" b="1" dirty="0" smtClean="0">
                <a:solidFill>
                  <a:srgbClr val="F0AD00"/>
                </a:solidFill>
              </a:rPr>
              <a:t>Βοστώνης</a:t>
            </a:r>
            <a:endParaRPr lang="el-GR" sz="4500" b="1" dirty="0">
              <a:solidFill>
                <a:srgbClr val="F0AD00"/>
              </a:solidFill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1108075"/>
            <a:ext cx="9134475" cy="106363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1267" name="Freeform 3"/>
          <p:cNvSpPr>
            <a:spLocks noChangeArrowheads="1"/>
          </p:cNvSpPr>
          <p:nvPr/>
        </p:nvSpPr>
        <p:spPr bwMode="auto">
          <a:xfrm>
            <a:off x="8643938" y="1646238"/>
            <a:ext cx="1587" cy="26987"/>
          </a:xfrm>
          <a:custGeom>
            <a:avLst/>
            <a:gdLst/>
            <a:ahLst/>
            <a:cxnLst/>
            <a:rect l="0" t="0" r="0" b="0"/>
            <a:pathLst/>
          </a:custGeom>
          <a:noFill/>
          <a:ln w="3240">
            <a:solidFill>
              <a:srgbClr val="AFAFA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1268" name="Freeform 4"/>
          <p:cNvSpPr>
            <a:spLocks noChangeArrowheads="1"/>
          </p:cNvSpPr>
          <p:nvPr/>
        </p:nvSpPr>
        <p:spPr bwMode="auto">
          <a:xfrm>
            <a:off x="8643938" y="1620838"/>
            <a:ext cx="1587" cy="26987"/>
          </a:xfrm>
          <a:custGeom>
            <a:avLst/>
            <a:gdLst/>
            <a:ahLst/>
            <a:cxnLst/>
            <a:rect l="0" t="0" r="0" b="0"/>
            <a:pathLst/>
          </a:custGeom>
          <a:noFill/>
          <a:ln w="3240">
            <a:solidFill>
              <a:srgbClr val="CECEC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1269" name="Freeform 5"/>
          <p:cNvSpPr>
            <a:spLocks noChangeArrowheads="1"/>
          </p:cNvSpPr>
          <p:nvPr/>
        </p:nvSpPr>
        <p:spPr bwMode="auto">
          <a:xfrm>
            <a:off x="8643938" y="1593850"/>
            <a:ext cx="1587" cy="26988"/>
          </a:xfrm>
          <a:custGeom>
            <a:avLst/>
            <a:gdLst/>
            <a:ahLst/>
            <a:cxnLst/>
            <a:rect l="0" t="0" r="0" b="0"/>
            <a:pathLst/>
          </a:custGeom>
          <a:noFill/>
          <a:ln w="3240">
            <a:solidFill>
              <a:srgbClr val="EFEFE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00013" y="1812925"/>
            <a:ext cx="8821737" cy="4616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27038" indent="-404813" hangingPunct="1">
              <a:lnSpc>
                <a:spcPct val="150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2800" dirty="0">
                <a:solidFill>
                  <a:srgbClr val="000000"/>
                </a:solidFill>
                <a:latin typeface="Tahoma" pitchFamily="32" charset="0"/>
              </a:rPr>
              <a:t>Οι </a:t>
            </a:r>
            <a:r>
              <a:rPr lang="el-GR" sz="2800" dirty="0" smtClean="0">
                <a:solidFill>
                  <a:srgbClr val="000000"/>
                </a:solidFill>
                <a:latin typeface="Tahoma" pitchFamily="32" charset="0"/>
              </a:rPr>
              <a:t>εξισώσεις </a:t>
            </a:r>
            <a:r>
              <a:rPr lang="el-GR" sz="2800" dirty="0">
                <a:solidFill>
                  <a:srgbClr val="000000"/>
                </a:solidFill>
                <a:latin typeface="Tahoma" pitchFamily="32" charset="0"/>
              </a:rPr>
              <a:t>υπολογίζουν την αναμενόμενη </a:t>
            </a:r>
            <a:r>
              <a:rPr lang="el-GR" sz="2800" dirty="0" smtClean="0">
                <a:solidFill>
                  <a:srgbClr val="000000"/>
                </a:solidFill>
                <a:latin typeface="Tahoma" pitchFamily="32" charset="0"/>
              </a:rPr>
              <a:t>[</a:t>
            </a:r>
            <a:r>
              <a:rPr lang="el-GR" sz="2800" dirty="0">
                <a:solidFill>
                  <a:srgbClr val="000000"/>
                </a:solidFill>
                <a:latin typeface="Tahoma" pitchFamily="32" charset="0"/>
              </a:rPr>
              <a:t>HCO</a:t>
            </a:r>
            <a:r>
              <a:rPr lang="el-GR" sz="2800" baseline="-25000" dirty="0">
                <a:solidFill>
                  <a:srgbClr val="000000"/>
                </a:solidFill>
                <a:latin typeface="Tahoma" pitchFamily="32" charset="0"/>
              </a:rPr>
              <a:t>3</a:t>
            </a:r>
            <a:r>
              <a:rPr lang="el-GR" sz="2800" baseline="30000" dirty="0">
                <a:solidFill>
                  <a:srgbClr val="000000"/>
                </a:solidFill>
                <a:latin typeface="Tahoma" pitchFamily="32" charset="0"/>
              </a:rPr>
              <a:t>-</a:t>
            </a:r>
            <a:r>
              <a:rPr lang="el-GR" sz="2800" dirty="0">
                <a:solidFill>
                  <a:srgbClr val="000000"/>
                </a:solidFill>
                <a:latin typeface="Tahoma" pitchFamily="32" charset="0"/>
              </a:rPr>
              <a:t>] στις πρωτοπαθείς </a:t>
            </a:r>
            <a:r>
              <a:rPr lang="el-GR" sz="2800" dirty="0" smtClean="0">
                <a:solidFill>
                  <a:srgbClr val="000000"/>
                </a:solidFill>
                <a:latin typeface="Tahoma" pitchFamily="32" charset="0"/>
              </a:rPr>
              <a:t>αναπνευστικές  &amp; </a:t>
            </a:r>
            <a:r>
              <a:rPr lang="el-GR" sz="2800" dirty="0" smtClean="0">
                <a:solidFill>
                  <a:srgbClr val="000000"/>
                </a:solidFill>
                <a:latin typeface="Corbel" charset="0"/>
              </a:rPr>
              <a:t>PaCO2</a:t>
            </a:r>
            <a:r>
              <a:rPr lang="el-GR" sz="2800" dirty="0" smtClean="0">
                <a:solidFill>
                  <a:srgbClr val="000000"/>
                </a:solidFill>
                <a:latin typeface="Tahoma" pitchFamily="32" charset="0"/>
              </a:rPr>
              <a:t> στις </a:t>
            </a:r>
            <a:r>
              <a:rPr lang="el-GR" sz="2800" dirty="0">
                <a:solidFill>
                  <a:srgbClr val="000000"/>
                </a:solidFill>
                <a:latin typeface="Tahoma" pitchFamily="32" charset="0"/>
              </a:rPr>
              <a:t>μεταβολικές διαταραχές </a:t>
            </a:r>
            <a:r>
              <a:rPr lang="el-GR" sz="2800" dirty="0" smtClean="0">
                <a:solidFill>
                  <a:srgbClr val="000000"/>
                </a:solidFill>
                <a:latin typeface="Tahoma" pitchFamily="32" charset="0"/>
              </a:rPr>
              <a:t>αντίστοιχα</a:t>
            </a:r>
            <a:endParaRPr lang="el-GR" sz="2800" dirty="0">
              <a:solidFill>
                <a:srgbClr val="000000"/>
              </a:solidFill>
              <a:latin typeface="Tahoma" pitchFamily="32" charset="0"/>
            </a:endParaRPr>
          </a:p>
          <a:p>
            <a:pPr marL="427038" indent="-404813" hangingPunct="1">
              <a:lnSpc>
                <a:spcPct val="15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l-GR" sz="2800" dirty="0">
              <a:solidFill>
                <a:srgbClr val="000000"/>
              </a:solidFill>
              <a:latin typeface="Tahoma" pitchFamily="32" charset="0"/>
            </a:endParaRPr>
          </a:p>
          <a:p>
            <a:pPr marL="427038" indent="-404813" hangingPunct="1">
              <a:lnSpc>
                <a:spcPct val="150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2800" dirty="0">
                <a:solidFill>
                  <a:srgbClr val="000000"/>
                </a:solidFill>
                <a:latin typeface="Tahoma" pitchFamily="32" charset="0"/>
              </a:rPr>
              <a:t>Εάν υπάρχει διαφορά μεταξύ πραγματικής &amp; αναμενόμενης [HCO</a:t>
            </a:r>
            <a:r>
              <a:rPr lang="el-GR" sz="2800" baseline="-25000" dirty="0">
                <a:solidFill>
                  <a:srgbClr val="000000"/>
                </a:solidFill>
                <a:latin typeface="Tahoma" pitchFamily="32" charset="0"/>
              </a:rPr>
              <a:t>3</a:t>
            </a:r>
            <a:r>
              <a:rPr lang="el-GR" sz="2800" baseline="30000" dirty="0">
                <a:solidFill>
                  <a:srgbClr val="000000"/>
                </a:solidFill>
                <a:latin typeface="Tahoma" pitchFamily="32" charset="0"/>
              </a:rPr>
              <a:t>-</a:t>
            </a:r>
            <a:r>
              <a:rPr lang="el-GR" sz="2800" dirty="0">
                <a:solidFill>
                  <a:srgbClr val="000000"/>
                </a:solidFill>
                <a:latin typeface="Tahoma" pitchFamily="32" charset="0"/>
              </a:rPr>
              <a:t>] για δεδομένη </a:t>
            </a:r>
            <a:r>
              <a:rPr lang="el-GR" sz="2800" dirty="0">
                <a:solidFill>
                  <a:srgbClr val="000000"/>
                </a:solidFill>
                <a:latin typeface="Corbel" charset="0"/>
              </a:rPr>
              <a:t>PaCO2</a:t>
            </a:r>
            <a:r>
              <a:rPr lang="el-GR" sz="2800" dirty="0">
                <a:solidFill>
                  <a:srgbClr val="000000"/>
                </a:solidFill>
                <a:latin typeface="Tahoma" pitchFamily="32" charset="0"/>
              </a:rPr>
              <a:t>, υποδηλώνεται η παρουσία μεταβολικής διαταραχής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500174"/>
          </a:xfrm>
        </p:spPr>
        <p:txBody>
          <a:bodyPr>
            <a:normAutofit/>
          </a:bodyPr>
          <a:lstStyle/>
          <a:p>
            <a:pPr algn="ctr"/>
            <a:r>
              <a:rPr lang="el-GR" spc="-115" dirty="0" smtClean="0"/>
              <a:t>Σχολή Βοστώνης</a:t>
            </a:r>
            <a:br>
              <a:rPr lang="el-GR" spc="-115" dirty="0" smtClean="0"/>
            </a:br>
            <a:r>
              <a:rPr lang="el-GR" spc="-115" dirty="0" smtClean="0"/>
              <a:t>6 </a:t>
            </a:r>
            <a:r>
              <a:rPr lang="en-US" spc="-169" dirty="0" smtClean="0"/>
              <a:t>Rules of thumb</a:t>
            </a:r>
            <a:r>
              <a:rPr lang="el-GR" spc="-169" dirty="0" smtClean="0"/>
              <a:t> </a:t>
            </a:r>
            <a:r>
              <a:rPr lang="en-US" spc="-169" dirty="0" smtClean="0"/>
              <a:t>- </a:t>
            </a:r>
            <a:r>
              <a:rPr lang="en-US" dirty="0" smtClean="0"/>
              <a:t>PaCO2/ [HCO3</a:t>
            </a:r>
            <a:r>
              <a:rPr lang="en-US" baseline="30000" dirty="0" smtClean="0"/>
              <a:t>-</a:t>
            </a:r>
            <a:r>
              <a:rPr lang="en-US" dirty="0" smtClean="0"/>
              <a:t>]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1773936"/>
            <a:ext cx="4716016" cy="4623816"/>
          </a:xfrm>
        </p:spPr>
        <p:txBody>
          <a:bodyPr>
            <a:normAutofit/>
          </a:bodyPr>
          <a:lstStyle/>
          <a:p>
            <a:r>
              <a:rPr lang="el-GR" sz="2400" dirty="0" err="1" smtClean="0"/>
              <a:t>Οξ</a:t>
            </a:r>
            <a:r>
              <a:rPr lang="el-GR" sz="2400" dirty="0" smtClean="0"/>
              <a:t>. αναπνευστική οξέωση </a:t>
            </a:r>
          </a:p>
          <a:p>
            <a:endParaRPr lang="el-GR" sz="2400" dirty="0" smtClean="0"/>
          </a:p>
          <a:p>
            <a:r>
              <a:rPr lang="el-GR" sz="2400" dirty="0" smtClean="0"/>
              <a:t>Χρ. αναπνευστική οξέωση</a:t>
            </a:r>
          </a:p>
          <a:p>
            <a:endParaRPr lang="el-GR" sz="2400" dirty="0" smtClean="0"/>
          </a:p>
          <a:p>
            <a:r>
              <a:rPr lang="el-GR" sz="2400" dirty="0" err="1" smtClean="0"/>
              <a:t>Οξ</a:t>
            </a:r>
            <a:r>
              <a:rPr lang="el-GR" sz="2400" dirty="0" smtClean="0"/>
              <a:t>. αναπνευστική </a:t>
            </a:r>
            <a:r>
              <a:rPr lang="el-GR" sz="2400" dirty="0" err="1" smtClean="0"/>
              <a:t>αλκάλωση</a:t>
            </a:r>
            <a:endParaRPr lang="el-GR" sz="2400" dirty="0" smtClean="0"/>
          </a:p>
          <a:p>
            <a:pPr>
              <a:buNone/>
            </a:pPr>
            <a:endParaRPr lang="el-GR" sz="2400" dirty="0" smtClean="0"/>
          </a:p>
          <a:p>
            <a:r>
              <a:rPr lang="el-GR" sz="2400" dirty="0" smtClean="0"/>
              <a:t>Χρ. αναπνευστική </a:t>
            </a:r>
            <a:r>
              <a:rPr lang="el-GR" sz="2400" dirty="0" err="1" smtClean="0"/>
              <a:t>αλκάλωση</a:t>
            </a:r>
            <a:r>
              <a:rPr lang="el-GR" sz="2400" dirty="0" smtClean="0"/>
              <a:t> </a:t>
            </a:r>
            <a:r>
              <a:rPr lang="en-US" sz="2400" dirty="0" smtClean="0"/>
              <a:t> </a:t>
            </a:r>
            <a:endParaRPr lang="el-GR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Μεταβολική οξέωση</a:t>
            </a:r>
          </a:p>
          <a:p>
            <a:endParaRPr lang="el-GR" sz="2400" dirty="0" smtClean="0"/>
          </a:p>
          <a:p>
            <a:r>
              <a:rPr lang="el-GR" sz="2400" dirty="0" smtClean="0"/>
              <a:t>Μεταβολική </a:t>
            </a:r>
            <a:r>
              <a:rPr lang="el-GR" sz="2400" dirty="0" err="1" smtClean="0"/>
              <a:t>αλκάλωση</a:t>
            </a:r>
            <a:r>
              <a:rPr lang="en-US" sz="2400" dirty="0" smtClean="0"/>
              <a:t> </a:t>
            </a:r>
            <a:endParaRPr lang="el-GR" sz="2400" dirty="0" smtClean="0"/>
          </a:p>
          <a:p>
            <a:endParaRPr lang="el-GR" dirty="0" smtClean="0"/>
          </a:p>
          <a:p>
            <a:pPr lvl="1"/>
            <a:endParaRPr lang="en-US" dirty="0" smtClean="0"/>
          </a:p>
          <a:p>
            <a:endParaRPr lang="el-GR" dirty="0" smtClean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4008" y="1773936"/>
            <a:ext cx="4392488" cy="4623816"/>
          </a:xfrm>
        </p:spPr>
        <p:txBody>
          <a:bodyPr>
            <a:normAutofit/>
          </a:bodyPr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[HCO3-]=24+(PaCO2-40)/10</a:t>
            </a:r>
            <a:endParaRPr lang="el-GR" dirty="0" smtClean="0"/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endParaRPr lang="el-GR" dirty="0" smtClean="0"/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[HCO3-]=24-2(40-PaCO2)/10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endParaRPr lang="el-GR" dirty="0" smtClean="0"/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[HCO3-]=24+4(PaCO2-40)/10</a:t>
            </a:r>
            <a:endParaRPr lang="el-GR" dirty="0" smtClean="0"/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endParaRPr lang="el-GR" dirty="0" smtClean="0"/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[HCO3-]=24-5(40-PaCO2)/10</a:t>
            </a:r>
            <a:endParaRPr lang="el-GR" dirty="0" smtClean="0"/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endParaRPr lang="el-GR" dirty="0" smtClean="0"/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PaCO2=1.5 [</a:t>
            </a:r>
            <a:r>
              <a:rPr lang="en-US" dirty="0" smtClean="0"/>
              <a:t>HCO3</a:t>
            </a:r>
            <a:r>
              <a:rPr lang="en-US" baseline="30000" dirty="0"/>
              <a:t>-</a:t>
            </a:r>
            <a:r>
              <a:rPr lang="en-US" dirty="0" smtClean="0"/>
              <a:t>]+</a:t>
            </a:r>
            <a:r>
              <a:rPr lang="en-US" dirty="0" smtClean="0"/>
              <a:t>8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endParaRPr lang="el-GR" dirty="0" smtClean="0"/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PaCO2=0.9 [HCO3</a:t>
            </a:r>
            <a:r>
              <a:rPr lang="en-US" baseline="30000" dirty="0" smtClean="0"/>
              <a:t>-</a:t>
            </a:r>
            <a:r>
              <a:rPr lang="en-US" dirty="0" smtClean="0"/>
              <a:t>]+9</a:t>
            </a:r>
            <a:endParaRPr lang="el-GR" dirty="0" smtClean="0"/>
          </a:p>
        </p:txBody>
      </p:sp>
      <p:sp>
        <p:nvSpPr>
          <p:cNvPr id="5" name="object 3"/>
          <p:cNvSpPr/>
          <p:nvPr/>
        </p:nvSpPr>
        <p:spPr>
          <a:xfrm>
            <a:off x="0" y="785794"/>
            <a:ext cx="9134795" cy="106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572001" y="6272197"/>
            <a:ext cx="4330002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i="1" dirty="0" smtClean="0">
                <a:latin typeface="Times New Roman" pitchFamily="16" charset="0"/>
              </a:rPr>
              <a:t>Morgan</a:t>
            </a:r>
            <a:r>
              <a:rPr lang="el-GR" b="1" i="1" dirty="0">
                <a:latin typeface="Times New Roman" pitchFamily="16" charset="0"/>
              </a:rPr>
              <a:t>,</a:t>
            </a:r>
            <a:r>
              <a:rPr lang="en-US" b="1" i="1" dirty="0" smtClean="0">
                <a:latin typeface="Times New Roman" pitchFamily="16" charset="0"/>
              </a:rPr>
              <a:t> </a:t>
            </a:r>
            <a:r>
              <a:rPr lang="en-US" b="1" i="1" dirty="0" err="1" smtClean="0">
                <a:latin typeface="Times New Roman" pitchFamily="16" charset="0"/>
              </a:rPr>
              <a:t>Austr</a:t>
            </a:r>
            <a:r>
              <a:rPr lang="en-US" b="1" i="1" dirty="0" smtClean="0">
                <a:latin typeface="Times New Roman" pitchFamily="16" charset="0"/>
              </a:rPr>
              <a:t> </a:t>
            </a:r>
            <a:r>
              <a:rPr lang="en-US" b="1" i="1" dirty="0" err="1" smtClean="0">
                <a:latin typeface="Times New Roman" pitchFamily="16" charset="0"/>
              </a:rPr>
              <a:t>Anaesth</a:t>
            </a:r>
            <a:r>
              <a:rPr lang="en-US" b="1" i="1" dirty="0" smtClean="0">
                <a:latin typeface="Times New Roman" pitchFamily="16" charset="0"/>
              </a:rPr>
              <a:t> 2003; 95-104</a:t>
            </a:r>
            <a:endParaRPr lang="en-US" b="1" i="1" dirty="0">
              <a:latin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63525" y="360363"/>
            <a:ext cx="8615363" cy="568325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l-GR" sz="4500" b="1">
                <a:solidFill>
                  <a:srgbClr val="F0AD00"/>
                </a:solidFill>
              </a:rPr>
              <a:t>Χαρακτηριστικά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00013" y="3286124"/>
            <a:ext cx="9042400" cy="33575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04813" indent="-404813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2400" b="1" dirty="0" smtClean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ΜΕΙΟΝΕΚΤΗΜΑΤΑ</a:t>
            </a:r>
            <a:endParaRPr lang="el-GR" sz="2400" b="1" dirty="0">
              <a:solidFill>
                <a:srgbClr val="000000"/>
              </a:solidFill>
              <a:latin typeface="Tahoma" pitchFamily="32" charset="0"/>
              <a:cs typeface="Tahoma" pitchFamily="32" charset="0"/>
            </a:endParaRPr>
          </a:p>
          <a:p>
            <a:pPr marL="404813" indent="-404813" hangingPunct="1">
              <a:lnSpc>
                <a:spcPct val="100000"/>
              </a:lnSpc>
              <a:buClr>
                <a:srgbClr val="F0AD00"/>
              </a:buClr>
              <a:buSzPct val="8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2000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Οι κανόνες απαιτούν σημαντική μνήμη για την αποφυγή </a:t>
            </a:r>
            <a:r>
              <a:rPr lang="el-GR" sz="2000" dirty="0" smtClean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λαθών</a:t>
            </a:r>
            <a:endParaRPr lang="el-GR" sz="2000" dirty="0">
              <a:solidFill>
                <a:srgbClr val="000000"/>
              </a:solidFill>
              <a:latin typeface="Tahoma" pitchFamily="32" charset="0"/>
              <a:cs typeface="Tahoma" pitchFamily="32" charset="0"/>
            </a:endParaRPr>
          </a:p>
          <a:p>
            <a:pPr marL="404813" indent="-404813">
              <a:buClr>
                <a:srgbClr val="F0AD00"/>
              </a:buClr>
              <a:buSzPct val="8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l-GR" sz="2000" dirty="0" smtClean="0">
              <a:solidFill>
                <a:srgbClr val="000000"/>
              </a:solidFill>
              <a:latin typeface="Tahoma" pitchFamily="32" charset="0"/>
              <a:cs typeface="Tahoma" pitchFamily="32" charset="0"/>
            </a:endParaRPr>
          </a:p>
          <a:p>
            <a:pPr marL="404813" indent="-404813">
              <a:buClr>
                <a:srgbClr val="F0AD00"/>
              </a:buClr>
              <a:buSzPct val="8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H</a:t>
            </a:r>
            <a:r>
              <a:rPr lang="el-GR" sz="2000" dirty="0" smtClean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 [HCO</a:t>
            </a:r>
            <a:r>
              <a:rPr lang="el-GR" sz="2000" baseline="-25000" dirty="0" smtClean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3</a:t>
            </a:r>
            <a:r>
              <a:rPr lang="el-GR" sz="2000" baseline="30000" dirty="0" smtClean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-</a:t>
            </a:r>
            <a:r>
              <a:rPr lang="el-GR" sz="2000" dirty="0" smtClean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] δεν είναι ανεξάρτητη από την PaCO</a:t>
            </a:r>
            <a:r>
              <a:rPr lang="el-GR" sz="2000" baseline="-25000" dirty="0" smtClean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2</a:t>
            </a:r>
            <a:r>
              <a:rPr lang="el-GR" sz="2000" dirty="0" smtClean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, δεν </a:t>
            </a:r>
            <a:r>
              <a:rPr lang="el-GR" sz="2000" dirty="0" err="1" smtClean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ποσοτικοποιεί</a:t>
            </a:r>
            <a:r>
              <a:rPr lang="el-GR" sz="2000" dirty="0" smtClean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 την βαρύτητα της μεταβολικής διαταραχής, δεν μετράται αλλά υπολογίζεται, και δεν αφορά </a:t>
            </a:r>
            <a:r>
              <a:rPr lang="el-GR" sz="2000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το ολικό </a:t>
            </a:r>
            <a:r>
              <a:rPr lang="el-GR" sz="2000" dirty="0" smtClean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αίμα</a:t>
            </a:r>
          </a:p>
          <a:p>
            <a:pPr marL="404813" indent="-404813">
              <a:buClr>
                <a:srgbClr val="F0AD00"/>
              </a:buClr>
              <a:buSzPct val="8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l-GR" sz="2000" dirty="0" smtClean="0">
              <a:solidFill>
                <a:srgbClr val="000000"/>
              </a:solidFill>
              <a:latin typeface="Tahoma" pitchFamily="32" charset="0"/>
              <a:cs typeface="Tahoma" pitchFamily="32" charset="0"/>
            </a:endParaRPr>
          </a:p>
          <a:p>
            <a:pPr marL="404813" indent="-404813">
              <a:buClr>
                <a:srgbClr val="F0AD00"/>
              </a:buClr>
              <a:buSzPct val="8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2000" dirty="0" smtClean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Δεν </a:t>
            </a:r>
            <a:r>
              <a:rPr lang="el-GR" sz="2000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λαμβάνεται υπόψη η αντιρρόπηση από τα ενδοκυττάρια </a:t>
            </a:r>
            <a:r>
              <a:rPr lang="el-GR" sz="2000" dirty="0" smtClean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συστήματα</a:t>
            </a:r>
          </a:p>
          <a:p>
            <a:pPr marL="404813" indent="-404813">
              <a:buClr>
                <a:srgbClr val="F0AD00"/>
              </a:buClr>
              <a:buSzPct val="8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l-GR" sz="2000" spc="-44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04813" indent="-404813">
              <a:buClr>
                <a:srgbClr val="F0AD00"/>
              </a:buClr>
              <a:buSzPct val="8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2000" spc="-44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Δεν πληροφορεί για την παρουσία άλλου οξέος, πλην του </a:t>
            </a:r>
            <a:r>
              <a:rPr lang="en-US" sz="2000" spc="-44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l-GR" sz="2000" spc="-44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000" spc="-44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</a:t>
            </a:r>
            <a:r>
              <a:rPr lang="en-US" sz="2000" spc="-44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el-GR" sz="2000" dirty="0" smtClean="0">
              <a:solidFill>
                <a:srgbClr val="000000"/>
              </a:solidFill>
              <a:latin typeface="Tahoma" pitchFamily="32" charset="0"/>
              <a:cs typeface="Tahoma" pitchFamily="32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00013" y="1565275"/>
            <a:ext cx="8942387" cy="16494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27038" indent="-404813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2400" b="1" dirty="0" smtClean="0">
                <a:solidFill>
                  <a:srgbClr val="000000"/>
                </a:solidFill>
                <a:latin typeface="Tahoma" pitchFamily="32" charset="0"/>
              </a:rPr>
              <a:t>ΠΛΕΟΝΕΚΤΗΜΑΤΑ</a:t>
            </a:r>
            <a:endParaRPr lang="el-GR" sz="2400" b="1" dirty="0">
              <a:solidFill>
                <a:srgbClr val="000000"/>
              </a:solidFill>
              <a:latin typeface="Tahoma" pitchFamily="32" charset="0"/>
            </a:endParaRPr>
          </a:p>
          <a:p>
            <a:pPr marL="427038" indent="-404813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2100" dirty="0">
                <a:solidFill>
                  <a:srgbClr val="000000"/>
                </a:solidFill>
                <a:latin typeface="Tahoma" pitchFamily="32" charset="0"/>
              </a:rPr>
              <a:t>Η προσέγγιση βασίζεται σε πραγματικά δεδομένα </a:t>
            </a:r>
            <a:r>
              <a:rPr lang="el-GR" sz="2100" dirty="0" err="1">
                <a:solidFill>
                  <a:srgbClr val="000000"/>
                </a:solidFill>
                <a:latin typeface="Tahoma" pitchFamily="32" charset="0"/>
              </a:rPr>
              <a:t>in</a:t>
            </a:r>
            <a:r>
              <a:rPr lang="el-GR" sz="2100" dirty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l-GR" sz="2100" dirty="0" err="1">
                <a:solidFill>
                  <a:srgbClr val="000000"/>
                </a:solidFill>
                <a:latin typeface="Tahoma" pitchFamily="32" charset="0"/>
              </a:rPr>
              <a:t>vivo</a:t>
            </a:r>
            <a:endParaRPr lang="el-GR" sz="2100" dirty="0">
              <a:solidFill>
                <a:srgbClr val="000000"/>
              </a:solidFill>
              <a:latin typeface="Tahoma" pitchFamily="32" charset="0"/>
            </a:endParaRPr>
          </a:p>
          <a:p>
            <a:pPr marL="427038" indent="-404813"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2100" dirty="0">
                <a:solidFill>
                  <a:srgbClr val="000000"/>
                </a:solidFill>
                <a:latin typeface="Tahoma" pitchFamily="32" charset="0"/>
              </a:rPr>
              <a:t>Αποδίδει μεγάλο ρόλο στα </a:t>
            </a:r>
            <a:r>
              <a:rPr lang="el-GR" sz="2000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HCO</a:t>
            </a:r>
            <a:r>
              <a:rPr lang="el-GR" sz="2000" baseline="-25000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3</a:t>
            </a:r>
            <a:r>
              <a:rPr lang="el-GR" sz="2000" baseline="30000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-</a:t>
            </a:r>
            <a:r>
              <a:rPr lang="el-GR" sz="2100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 </a:t>
            </a:r>
            <a:r>
              <a:rPr lang="el-GR" sz="2100" spc="-44" dirty="0" smtClean="0">
                <a:latin typeface="Tahoma"/>
                <a:cs typeface="Tahoma"/>
              </a:rPr>
              <a:t>(σημαντικότερο </a:t>
            </a:r>
            <a:r>
              <a:rPr lang="en-US" sz="2100" spc="-44" dirty="0" smtClean="0">
                <a:latin typeface="Tahoma"/>
                <a:cs typeface="Tahoma"/>
              </a:rPr>
              <a:t>buffer </a:t>
            </a:r>
            <a:r>
              <a:rPr lang="el-GR" sz="2100" spc="-44" dirty="0" smtClean="0">
                <a:latin typeface="Tahoma"/>
                <a:cs typeface="Tahoma"/>
              </a:rPr>
              <a:t>του </a:t>
            </a:r>
            <a:r>
              <a:rPr lang="en-US" sz="2100" spc="-44" dirty="0" smtClean="0">
                <a:latin typeface="Tahoma"/>
                <a:cs typeface="Tahoma"/>
              </a:rPr>
              <a:t>ECF</a:t>
            </a:r>
            <a:r>
              <a:rPr lang="el-GR" sz="2100" spc="-44" dirty="0" smtClean="0">
                <a:latin typeface="Tahoma"/>
                <a:cs typeface="Tahoma"/>
              </a:rPr>
              <a:t>)</a:t>
            </a:r>
          </a:p>
          <a:p>
            <a:pPr marL="427038" indent="-404813"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2100" spc="-44" dirty="0" smtClean="0">
                <a:latin typeface="Tahoma"/>
                <a:cs typeface="Tahoma"/>
              </a:rPr>
              <a:t>Υπάρχει μεγάλη κλινική χρήση</a:t>
            </a:r>
            <a:endParaRPr lang="en-US" sz="2100" spc="-44" dirty="0" smtClean="0">
              <a:latin typeface="Tahoma"/>
              <a:cs typeface="Tahom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4" dur="500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Λειτουργική μονάδα">
  <a:themeElements>
    <a:clrScheme name="Λειτουργική μονάδα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Λειτουργική μονάδα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Λειτουργική μονάδ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1665</TotalTime>
  <Words>2081</Words>
  <Application>Microsoft Office PowerPoint</Application>
  <PresentationFormat>Προβολή στην οθόνη (4:3)</PresentationFormat>
  <Paragraphs>344</Paragraphs>
  <Slides>39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39</vt:i4>
      </vt:variant>
    </vt:vector>
  </HeadingPairs>
  <TitlesOfParts>
    <vt:vector size="40" baseType="lpstr">
      <vt:lpstr>Λειτουργική μονάδα</vt:lpstr>
      <vt:lpstr>ΜΕΘΟΔΟΙ ΕΚΤΙΜΗΣΗΣ ΤΩΝ ΑΕΡΙΩΝ ΑΙΜΑΤΟΣ (Πλεονεκτήματα  &amp; Μειονεκτήματα)</vt:lpstr>
      <vt:lpstr>Φυσιολογία Οξεοβασικής Ισορροπίας </vt:lpstr>
      <vt:lpstr>Οξεοβασικές διαταραχές</vt:lpstr>
      <vt:lpstr>Ιδανικός δείκτης μεταβολικών διαταραχών ΟΒΙ</vt:lpstr>
      <vt:lpstr>Μέθοδοι εκτίμησης  ABGs</vt:lpstr>
      <vt:lpstr>Σχολή Βοστώνης</vt:lpstr>
      <vt:lpstr>Σχολή Βοστώνης</vt:lpstr>
      <vt:lpstr>Σχολή Βοστώνης 6 Rules of thumb - PaCO2/ [HCO3-]</vt:lpstr>
      <vt:lpstr>Χαρακτηριστικά</vt:lpstr>
      <vt:lpstr>Σχολή Κοπεγχάγης (SBE)</vt:lpstr>
      <vt:lpstr> Τιτλοποίηση</vt:lpstr>
      <vt:lpstr>Νομόγραμμα Siggaard-Andersen (1960)</vt:lpstr>
      <vt:lpstr>Αντιρρήσεις από Schwartz &amp; Relman (1963) </vt:lpstr>
      <vt:lpstr>Εξίσωση Van Slyke</vt:lpstr>
      <vt:lpstr>Σχέση  BE/paCO2 ανάλογα με την Hb </vt:lpstr>
      <vt:lpstr>Σχολή Κοπεγχάγης  4 Rules of thumb - PaCO2/SBE</vt:lpstr>
      <vt:lpstr>Υπολογισμός  SBE με υπολογιστή</vt:lpstr>
      <vt:lpstr>Χαρακτηριστικά</vt:lpstr>
      <vt:lpstr>Εναλλακτική μέθοδος Stewart</vt:lpstr>
      <vt:lpstr>Εναλλακτική μέθοδος Stewart</vt:lpstr>
      <vt:lpstr>Εξαρτημένες &amp; ανεξάρτητες μεταβλητές</vt:lpstr>
      <vt:lpstr>Εναλλακτική μέθοδος Stewart</vt:lpstr>
      <vt:lpstr>Μέθοδος Stewart – Σημαντικοί παράγοντες που ελέγχουν τη σχέση H+/HCO3-</vt:lpstr>
      <vt:lpstr>Εναλλακτική μέθοδος Stewart</vt:lpstr>
      <vt:lpstr>Ισχυρά &amp; Ασθενή Ανιόντα &amp; Κατιόντα </vt:lpstr>
      <vt:lpstr>S I D = Strong Base Cations −  Strong Acid Anions</vt:lpstr>
      <vt:lpstr>Παρουσίαση του PowerPoint</vt:lpstr>
      <vt:lpstr>SID &amp; Ασθενή ιόντα</vt:lpstr>
      <vt:lpstr>Ασθενή μη πτητικά οξέα - AΤΟΤ</vt:lpstr>
      <vt:lpstr> ATOT</vt:lpstr>
      <vt:lpstr>SIDeffective</vt:lpstr>
      <vt:lpstr>SID &amp; H2O-ισχυρή ηλεκτροχημική δράση στη διάσπαση του H2O &amp; στην cH+</vt:lpstr>
      <vt:lpstr>Strong Ion Gap </vt:lpstr>
      <vt:lpstr>Συσχέτιση σε υγεία &amp; νόσο  SID-AG    SIG - ΔAG</vt:lpstr>
      <vt:lpstr>Συσχέτιση μεταξύ ΔAG &amp; SIG</vt:lpstr>
      <vt:lpstr>Πλεονεκτήματα μεθόδου Stewart </vt:lpstr>
      <vt:lpstr>Μειονεκτήματα μεθόδου Stewart </vt:lpstr>
      <vt:lpstr>Αξιολόγηση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ΜΕΘΟΔΟΙ ΕΚΤΙΜΗΣΗΣ ΤΩΝ ΑΕΡΙΩΝ ΑΙΜΑΤΟΣ</dc:title>
  <dc:creator>George Fildissis</dc:creator>
  <cp:lastModifiedBy>skn</cp:lastModifiedBy>
  <cp:revision>214</cp:revision>
  <dcterms:created xsi:type="dcterms:W3CDTF">2015-08-26T10:25:55Z</dcterms:created>
  <dcterms:modified xsi:type="dcterms:W3CDTF">2015-09-28T03:05:06Z</dcterms:modified>
</cp:coreProperties>
</file>